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9"/>
  </p:notesMasterIdLst>
  <p:handoutMasterIdLst>
    <p:handoutMasterId r:id="rId30"/>
  </p:handoutMasterIdLst>
  <p:sldIdLst>
    <p:sldId id="258" r:id="rId2"/>
    <p:sldId id="275" r:id="rId3"/>
    <p:sldId id="276" r:id="rId4"/>
    <p:sldId id="259" r:id="rId5"/>
    <p:sldId id="260" r:id="rId6"/>
    <p:sldId id="261" r:id="rId7"/>
    <p:sldId id="277" r:id="rId8"/>
    <p:sldId id="278" r:id="rId9"/>
    <p:sldId id="279" r:id="rId10"/>
    <p:sldId id="280" r:id="rId11"/>
    <p:sldId id="281" r:id="rId12"/>
    <p:sldId id="282" r:id="rId13"/>
    <p:sldId id="283" r:id="rId14"/>
    <p:sldId id="284" r:id="rId15"/>
    <p:sldId id="285" r:id="rId16"/>
    <p:sldId id="286" r:id="rId17"/>
    <p:sldId id="291" r:id="rId18"/>
    <p:sldId id="292" r:id="rId19"/>
    <p:sldId id="287" r:id="rId20"/>
    <p:sldId id="296" r:id="rId21"/>
    <p:sldId id="294" r:id="rId22"/>
    <p:sldId id="289" r:id="rId23"/>
    <p:sldId id="288" r:id="rId24"/>
    <p:sldId id="297" r:id="rId25"/>
    <p:sldId id="273" r:id="rId26"/>
    <p:sldId id="274" r:id="rId27"/>
    <p:sldId id="270"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04" y="-90"/>
      </p:cViewPr>
      <p:guideLst>
        <p:guide orient="horz" pos="2160"/>
        <p:guide pos="2880"/>
      </p:guideLst>
    </p:cSldViewPr>
  </p:slideViewPr>
  <p:notesTextViewPr>
    <p:cViewPr>
      <p:scale>
        <a:sx n="1" d="1"/>
        <a:sy n="1" d="1"/>
      </p:scale>
      <p:origin x="0" y="0"/>
    </p:cViewPr>
  </p:notesTextViewPr>
  <p:notesViewPr>
    <p:cSldViewPr>
      <p:cViewPr varScale="1">
        <p:scale>
          <a:sx n="56" d="100"/>
          <a:sy n="56" d="100"/>
        </p:scale>
        <p:origin x="-2856"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07415A9-EBA3-4C84-8B6E-25C38E131FF5}" type="datetimeFigureOut">
              <a:rPr lang="en-US" smtClean="0"/>
              <a:t>29/06/2017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ThS Nguyễn Phan Trung</a:t>
            </a: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955B9A3-4814-4EC8-9A55-901EC14D498D}" type="slidenum">
              <a:rPr lang="en-US" smtClean="0"/>
              <a:t>‹#›</a:t>
            </a:fld>
            <a:endParaRPr lang="en-US"/>
          </a:p>
        </p:txBody>
      </p:sp>
    </p:spTree>
    <p:extLst>
      <p:ext uri="{BB962C8B-B14F-4D97-AF65-F5344CB8AC3E}">
        <p14:creationId xmlns:p14="http://schemas.microsoft.com/office/powerpoint/2010/main" val="271412411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C3BCEF4-B33D-4825-A0F1-DCBC38238C7E}" type="datetimeFigureOut">
              <a:rPr lang="en-US" smtClean="0"/>
              <a:t>29/06/2017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en-US" smtClean="0"/>
              <a:t>ThS Nguyễn Phan Trung</a:t>
            </a: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B8E17F-9818-43C1-9B42-23EF476CD985}" type="slidenum">
              <a:rPr lang="en-US" smtClean="0"/>
              <a:t>‹#›</a:t>
            </a:fld>
            <a:endParaRPr lang="en-US"/>
          </a:p>
        </p:txBody>
      </p:sp>
    </p:spTree>
    <p:extLst>
      <p:ext uri="{BB962C8B-B14F-4D97-AF65-F5344CB8AC3E}">
        <p14:creationId xmlns:p14="http://schemas.microsoft.com/office/powerpoint/2010/main" val="1316108778"/>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cxnSp>
        <p:nvCxnSpPr>
          <p:cNvPr id="10" name="Straight Connector 9"/>
          <p:cNvCxnSpPr/>
          <p:nvPr userDrawn="1"/>
        </p:nvCxnSpPr>
        <p:spPr>
          <a:xfrm>
            <a:off x="423862" y="6248400"/>
            <a:ext cx="8311896" cy="0"/>
          </a:xfrm>
          <a:prstGeom prst="line">
            <a:avLst/>
          </a:prstGeom>
          <a:ln/>
        </p:spPr>
        <p:style>
          <a:lnRef idx="3">
            <a:schemeClr val="accent2"/>
          </a:lnRef>
          <a:fillRef idx="0">
            <a:schemeClr val="accent2"/>
          </a:fillRef>
          <a:effectRef idx="2">
            <a:schemeClr val="accent2"/>
          </a:effectRef>
          <a:fontRef idx="minor">
            <a:schemeClr val="tx1"/>
          </a:fontRef>
        </p:style>
      </p:cxnSp>
      <p:sp>
        <p:nvSpPr>
          <p:cNvPr id="12" name="Date Placeholder 3"/>
          <p:cNvSpPr>
            <a:spLocks noGrp="1"/>
          </p:cNvSpPr>
          <p:nvPr>
            <p:ph type="dt" sz="half" idx="10"/>
          </p:nvPr>
        </p:nvSpPr>
        <p:spPr>
          <a:xfrm>
            <a:off x="457200" y="6356350"/>
            <a:ext cx="2438400" cy="365125"/>
          </a:xfrm>
          <a:prstGeom prst="rect">
            <a:avLst/>
          </a:prstGeom>
        </p:spPr>
        <p:txBody>
          <a:bodyPr/>
          <a:lstStyle>
            <a:lvl1pPr>
              <a:defRPr b="1" i="1">
                <a:latin typeface="Arial" panose="020B0604020202020204" pitchFamily="34" charset="0"/>
                <a:cs typeface="Arial" panose="020B0604020202020204" pitchFamily="34" charset="0"/>
              </a:defRPr>
            </a:lvl1pPr>
          </a:lstStyle>
          <a:p>
            <a:r>
              <a:rPr lang="en-US" smtClean="0"/>
              <a:t>Nguyễn Ngọc Tuyên</a:t>
            </a:r>
            <a:endParaRPr lang="en-US"/>
          </a:p>
        </p:txBody>
      </p:sp>
      <p:sp>
        <p:nvSpPr>
          <p:cNvPr id="13" name="Footer Placeholder 4"/>
          <p:cNvSpPr>
            <a:spLocks noGrp="1"/>
          </p:cNvSpPr>
          <p:nvPr>
            <p:ph type="ftr" sz="quarter" idx="11"/>
          </p:nvPr>
        </p:nvSpPr>
        <p:spPr>
          <a:xfrm>
            <a:off x="3352800" y="6356350"/>
            <a:ext cx="2895600" cy="365125"/>
          </a:xfrm>
          <a:prstGeom prst="rect">
            <a:avLst/>
          </a:prstGeom>
        </p:spPr>
        <p:txBody>
          <a:bodyPr/>
          <a:lstStyle>
            <a:lvl1pPr algn="ctr">
              <a:defRPr b="1" i="1">
                <a:solidFill>
                  <a:srgbClr val="00B050"/>
                </a:solidFill>
                <a:latin typeface="Arial" panose="020B0604020202020204" pitchFamily="34" charset="0"/>
                <a:cs typeface="Arial" panose="020B0604020202020204" pitchFamily="34" charset="0"/>
              </a:defRPr>
            </a:lvl1pPr>
          </a:lstStyle>
          <a:p>
            <a:r>
              <a:rPr lang="en-US" dirty="0" smtClean="0"/>
              <a:t>Kỹ Thuật Hack</a:t>
            </a:r>
            <a:endParaRPr lang="en-US" dirty="0"/>
          </a:p>
        </p:txBody>
      </p:sp>
      <p:sp>
        <p:nvSpPr>
          <p:cNvPr id="14" name="Slide Number Placeholder 5"/>
          <p:cNvSpPr>
            <a:spLocks noGrp="1"/>
          </p:cNvSpPr>
          <p:nvPr>
            <p:ph type="sldNum" sz="quarter" idx="12"/>
          </p:nvPr>
        </p:nvSpPr>
        <p:spPr>
          <a:xfrm>
            <a:off x="6553200" y="6356350"/>
            <a:ext cx="2133600" cy="365125"/>
          </a:xfrm>
          <a:prstGeom prst="rect">
            <a:avLst/>
          </a:prstGeom>
        </p:spPr>
        <p:txBody>
          <a:bodyPr/>
          <a:lstStyle>
            <a:lvl1pPr algn="r">
              <a:defRPr b="1" i="1">
                <a:solidFill>
                  <a:srgbClr val="FF0000"/>
                </a:solidFill>
                <a:latin typeface="Arial" panose="020B0604020202020204" pitchFamily="34" charset="0"/>
                <a:cs typeface="Arial" panose="020B0604020202020204" pitchFamily="34" charset="0"/>
              </a:defRPr>
            </a:lvl1pPr>
          </a:lstStyle>
          <a:p>
            <a:fld id="{52F4CA06-C522-425D-9E6B-70BBC63C03FF}" type="slidenum">
              <a:rPr lang="en-US" smtClean="0"/>
              <a:pPr/>
              <a:t>‹#›</a:t>
            </a:fld>
            <a:endParaRPr lang="en-US"/>
          </a:p>
        </p:txBody>
      </p:sp>
    </p:spTree>
    <p:extLst>
      <p:ext uri="{BB962C8B-B14F-4D97-AF65-F5344CB8AC3E}">
        <p14:creationId xmlns:p14="http://schemas.microsoft.com/office/powerpoint/2010/main" val="422941734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8229600" cy="4525963"/>
          </a:xfrm>
          <a:prstGeom prst="rect">
            <a:avLst/>
          </a:prstGeom>
        </p:spPr>
        <p:txBody>
          <a:bodyPr/>
          <a:lstStyle>
            <a:lvl1pPr marL="342900" indent="-342900">
              <a:buClr>
                <a:srgbClr val="FF0000"/>
              </a:buClr>
              <a:buFont typeface="Wingdings" pitchFamily="2" charset="2"/>
              <a:buChar char="Ø"/>
              <a:defRPr/>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cxnSp>
        <p:nvCxnSpPr>
          <p:cNvPr id="12" name="Straight Connector 11"/>
          <p:cNvCxnSpPr/>
          <p:nvPr userDrawn="1"/>
        </p:nvCxnSpPr>
        <p:spPr>
          <a:xfrm>
            <a:off x="418972" y="6248400"/>
            <a:ext cx="8311896" cy="0"/>
          </a:xfrm>
          <a:prstGeom prst="line">
            <a:avLst/>
          </a:prstGeom>
          <a:ln/>
        </p:spPr>
        <p:style>
          <a:lnRef idx="3">
            <a:schemeClr val="accent2"/>
          </a:lnRef>
          <a:fillRef idx="0">
            <a:schemeClr val="accent2"/>
          </a:fillRef>
          <a:effectRef idx="2">
            <a:schemeClr val="accent2"/>
          </a:effectRef>
          <a:fontRef idx="minor">
            <a:schemeClr val="tx1"/>
          </a:fontRef>
        </p:style>
      </p:cxnSp>
      <p:sp>
        <p:nvSpPr>
          <p:cNvPr id="10" name="Date Placeholder 3"/>
          <p:cNvSpPr>
            <a:spLocks noGrp="1"/>
          </p:cNvSpPr>
          <p:nvPr>
            <p:ph type="dt" sz="half" idx="10"/>
          </p:nvPr>
        </p:nvSpPr>
        <p:spPr>
          <a:xfrm>
            <a:off x="457200" y="6356350"/>
            <a:ext cx="2438400" cy="365125"/>
          </a:xfrm>
          <a:prstGeom prst="rect">
            <a:avLst/>
          </a:prstGeom>
        </p:spPr>
        <p:txBody>
          <a:bodyPr/>
          <a:lstStyle>
            <a:lvl1pPr>
              <a:defRPr b="1" i="1">
                <a:latin typeface="Arial" panose="020B0604020202020204" pitchFamily="34" charset="0"/>
                <a:cs typeface="Arial" panose="020B0604020202020204" pitchFamily="34" charset="0"/>
              </a:defRPr>
            </a:lvl1pPr>
          </a:lstStyle>
          <a:p>
            <a:r>
              <a:rPr lang="en-US" smtClean="0"/>
              <a:t>Nguyễn Ngọc Tuyên</a:t>
            </a:r>
            <a:endParaRPr lang="en-US"/>
          </a:p>
        </p:txBody>
      </p:sp>
      <p:sp>
        <p:nvSpPr>
          <p:cNvPr id="11" name="Footer Placeholder 4"/>
          <p:cNvSpPr>
            <a:spLocks noGrp="1"/>
          </p:cNvSpPr>
          <p:nvPr>
            <p:ph type="ftr" sz="quarter" idx="11"/>
          </p:nvPr>
        </p:nvSpPr>
        <p:spPr>
          <a:xfrm>
            <a:off x="3352800" y="6356350"/>
            <a:ext cx="2895600" cy="365125"/>
          </a:xfrm>
          <a:prstGeom prst="rect">
            <a:avLst/>
          </a:prstGeom>
        </p:spPr>
        <p:txBody>
          <a:bodyPr/>
          <a:lstStyle>
            <a:lvl1pPr algn="ctr">
              <a:defRPr b="1" i="1">
                <a:solidFill>
                  <a:srgbClr val="00B050"/>
                </a:solidFill>
                <a:latin typeface="Arial" panose="020B0604020202020204" pitchFamily="34" charset="0"/>
                <a:cs typeface="Arial" panose="020B0604020202020204" pitchFamily="34" charset="0"/>
              </a:defRPr>
            </a:lvl1pPr>
          </a:lstStyle>
          <a:p>
            <a:r>
              <a:rPr lang="en-US" dirty="0" smtClean="0"/>
              <a:t>Kỹ Thuật Hack</a:t>
            </a:r>
            <a:endParaRPr lang="en-US" dirty="0"/>
          </a:p>
        </p:txBody>
      </p:sp>
      <p:sp>
        <p:nvSpPr>
          <p:cNvPr id="13" name="Slide Number Placeholder 5"/>
          <p:cNvSpPr>
            <a:spLocks noGrp="1"/>
          </p:cNvSpPr>
          <p:nvPr>
            <p:ph type="sldNum" sz="quarter" idx="12"/>
          </p:nvPr>
        </p:nvSpPr>
        <p:spPr>
          <a:xfrm>
            <a:off x="6553200" y="6356350"/>
            <a:ext cx="2133600" cy="365125"/>
          </a:xfrm>
          <a:prstGeom prst="rect">
            <a:avLst/>
          </a:prstGeom>
        </p:spPr>
        <p:txBody>
          <a:bodyPr/>
          <a:lstStyle>
            <a:lvl1pPr algn="r">
              <a:defRPr b="1" i="1">
                <a:solidFill>
                  <a:srgbClr val="FF0000"/>
                </a:solidFill>
                <a:latin typeface="Arial" panose="020B0604020202020204" pitchFamily="34" charset="0"/>
                <a:cs typeface="Arial" panose="020B0604020202020204" pitchFamily="34" charset="0"/>
              </a:defRPr>
            </a:lvl1pPr>
          </a:lstStyle>
          <a:p>
            <a:fld id="{52F4CA06-C522-425D-9E6B-70BBC63C03FF}" type="slidenum">
              <a:rPr lang="en-US" smtClean="0"/>
              <a:pPr/>
              <a:t>‹#›</a:t>
            </a:fld>
            <a:endParaRPr lang="en-US"/>
          </a:p>
        </p:txBody>
      </p:sp>
    </p:spTree>
    <p:extLst>
      <p:ext uri="{BB962C8B-B14F-4D97-AF65-F5344CB8AC3E}">
        <p14:creationId xmlns:p14="http://schemas.microsoft.com/office/powerpoint/2010/main" val="214921493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0013" y="44450"/>
            <a:ext cx="8963025" cy="917575"/>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95250" y="1143000"/>
            <a:ext cx="8963025" cy="510540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a:xfrm>
            <a:off x="457200" y="6356350"/>
            <a:ext cx="2438400" cy="365125"/>
          </a:xfrm>
          <a:prstGeom prst="rect">
            <a:avLst/>
          </a:prstGeom>
        </p:spPr>
        <p:txBody>
          <a:bodyPr/>
          <a:lstStyle>
            <a:lvl1pPr>
              <a:defRPr b="1" i="1">
                <a:latin typeface="Arial" panose="020B0604020202020204" pitchFamily="34" charset="0"/>
                <a:cs typeface="Arial" panose="020B0604020202020204" pitchFamily="34" charset="0"/>
              </a:defRPr>
            </a:lvl1pPr>
          </a:lstStyle>
          <a:p>
            <a:r>
              <a:rPr lang="en-US" smtClean="0"/>
              <a:t>Nguyễn Ngọc Tuyên</a:t>
            </a:r>
            <a:endParaRPr lang="en-US"/>
          </a:p>
        </p:txBody>
      </p:sp>
      <p:sp>
        <p:nvSpPr>
          <p:cNvPr id="8" name="Footer Placeholder 4"/>
          <p:cNvSpPr>
            <a:spLocks noGrp="1"/>
          </p:cNvSpPr>
          <p:nvPr>
            <p:ph type="ftr" sz="quarter" idx="11"/>
          </p:nvPr>
        </p:nvSpPr>
        <p:spPr>
          <a:xfrm>
            <a:off x="3352800" y="6356350"/>
            <a:ext cx="2895600" cy="365125"/>
          </a:xfrm>
          <a:prstGeom prst="rect">
            <a:avLst/>
          </a:prstGeom>
        </p:spPr>
        <p:txBody>
          <a:bodyPr/>
          <a:lstStyle>
            <a:lvl1pPr algn="ctr">
              <a:defRPr b="1" i="1">
                <a:solidFill>
                  <a:srgbClr val="00B050"/>
                </a:solidFill>
                <a:latin typeface="Arial" panose="020B0604020202020204" pitchFamily="34" charset="0"/>
                <a:cs typeface="Arial" panose="020B0604020202020204" pitchFamily="34" charset="0"/>
              </a:defRPr>
            </a:lvl1pPr>
          </a:lstStyle>
          <a:p>
            <a:r>
              <a:rPr lang="en-US" dirty="0" smtClean="0"/>
              <a:t>Kỹ Thuật Hack</a:t>
            </a:r>
            <a:endParaRPr lang="en-US" dirty="0"/>
          </a:p>
        </p:txBody>
      </p:sp>
      <p:sp>
        <p:nvSpPr>
          <p:cNvPr id="9" name="Slide Number Placeholder 5"/>
          <p:cNvSpPr>
            <a:spLocks noGrp="1"/>
          </p:cNvSpPr>
          <p:nvPr>
            <p:ph type="sldNum" sz="quarter" idx="12"/>
          </p:nvPr>
        </p:nvSpPr>
        <p:spPr>
          <a:xfrm>
            <a:off x="6553200" y="6356350"/>
            <a:ext cx="2133600" cy="365125"/>
          </a:xfrm>
          <a:prstGeom prst="rect">
            <a:avLst/>
          </a:prstGeom>
        </p:spPr>
        <p:txBody>
          <a:bodyPr/>
          <a:lstStyle>
            <a:lvl1pPr algn="r">
              <a:defRPr b="1" i="1">
                <a:solidFill>
                  <a:srgbClr val="FF0000"/>
                </a:solidFill>
                <a:latin typeface="Arial" panose="020B0604020202020204" pitchFamily="34" charset="0"/>
                <a:cs typeface="Arial" panose="020B0604020202020204" pitchFamily="34" charset="0"/>
              </a:defRPr>
            </a:lvl1pPr>
          </a:lstStyle>
          <a:p>
            <a:fld id="{52F4CA06-C522-425D-9E6B-70BBC63C03FF}" type="slidenum">
              <a:rPr lang="en-US" smtClean="0"/>
              <a:pPr/>
              <a:t>‹#›</a:t>
            </a:fld>
            <a:endParaRPr lang="en-US"/>
          </a:p>
        </p:txBody>
      </p:sp>
    </p:spTree>
    <p:extLst>
      <p:ext uri="{BB962C8B-B14F-4D97-AF65-F5344CB8AC3E}">
        <p14:creationId xmlns:p14="http://schemas.microsoft.com/office/powerpoint/2010/main" val="378308273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gi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11" name="Straight Connector 10"/>
          <p:cNvCxnSpPr/>
          <p:nvPr userDrawn="1"/>
        </p:nvCxnSpPr>
        <p:spPr>
          <a:xfrm>
            <a:off x="527304" y="1371600"/>
            <a:ext cx="8311896" cy="0"/>
          </a:xfrm>
          <a:prstGeom prst="line">
            <a:avLst/>
          </a:prstGeom>
          <a:ln/>
        </p:spPr>
        <p:style>
          <a:lnRef idx="3">
            <a:schemeClr val="accent2"/>
          </a:lnRef>
          <a:fillRef idx="0">
            <a:schemeClr val="accent2"/>
          </a:fillRef>
          <a:effectRef idx="2">
            <a:schemeClr val="accent2"/>
          </a:effectRef>
          <a:fontRef idx="minor">
            <a:schemeClr val="tx1"/>
          </a:fontRef>
        </p:style>
      </p:cxnSp>
      <p:cxnSp>
        <p:nvCxnSpPr>
          <p:cNvPr id="12" name="Straight Connector 11"/>
          <p:cNvCxnSpPr/>
          <p:nvPr userDrawn="1"/>
        </p:nvCxnSpPr>
        <p:spPr>
          <a:xfrm>
            <a:off x="423862" y="6248400"/>
            <a:ext cx="8311896" cy="0"/>
          </a:xfrm>
          <a:prstGeom prst="line">
            <a:avLst/>
          </a:prstGeom>
          <a:ln/>
        </p:spPr>
        <p:style>
          <a:lnRef idx="3">
            <a:schemeClr val="accent2"/>
          </a:lnRef>
          <a:fillRef idx="0">
            <a:schemeClr val="accent2"/>
          </a:fillRef>
          <a:effectRef idx="2">
            <a:schemeClr val="accent2"/>
          </a:effectRef>
          <a:fontRef idx="minor">
            <a:schemeClr val="tx1"/>
          </a:fontRef>
        </p:style>
      </p:cxnSp>
      <p:pic>
        <p:nvPicPr>
          <p:cNvPr id="13" name="Picture 2" descr="Image result for cd lý tự trọng"/>
          <p:cNvPicPr>
            <a:picLocks noChangeAspect="1" noChangeArrowheads="1"/>
          </p:cNvPicPr>
          <p:nvPr userDrawn="1"/>
        </p:nvPicPr>
        <p:blipFill>
          <a:blip r:embed="rId5" cstate="print">
            <a:extLst>
              <a:ext uri="{28A0092B-C50C-407E-A947-70E740481C1C}">
                <a14:useLocalDpi xmlns:a14="http://schemas.microsoft.com/office/drawing/2010/main" val="0"/>
              </a:ext>
            </a:extLst>
          </a:blip>
          <a:srcRect/>
          <a:stretch>
            <a:fillRect/>
          </a:stretch>
        </p:blipFill>
        <p:spPr bwMode="auto">
          <a:xfrm>
            <a:off x="76200" y="0"/>
            <a:ext cx="1295400" cy="1290360"/>
          </a:xfrm>
          <a:prstGeom prst="rect">
            <a:avLst/>
          </a:prstGeom>
          <a:noFill/>
          <a:extLst>
            <a:ext uri="{909E8E84-426E-40DD-AFC4-6F175D3DCCD1}">
              <a14:hiddenFill xmlns:a14="http://schemas.microsoft.com/office/drawing/2010/main">
                <a:solidFill>
                  <a:srgbClr val="FFFFFF"/>
                </a:solidFill>
              </a14:hiddenFill>
            </a:ext>
          </a:extLst>
        </p:spPr>
      </p:pic>
      <p:sp>
        <p:nvSpPr>
          <p:cNvPr id="14" name="Date Placeholder 3"/>
          <p:cNvSpPr>
            <a:spLocks noGrp="1"/>
          </p:cNvSpPr>
          <p:nvPr>
            <p:ph type="dt" sz="half" idx="2"/>
          </p:nvPr>
        </p:nvSpPr>
        <p:spPr>
          <a:xfrm>
            <a:off x="457200" y="6356350"/>
            <a:ext cx="2438400" cy="365125"/>
          </a:xfrm>
          <a:prstGeom prst="rect">
            <a:avLst/>
          </a:prstGeom>
        </p:spPr>
        <p:txBody>
          <a:bodyPr/>
          <a:lstStyle>
            <a:lvl1pPr>
              <a:defRPr b="1" i="1">
                <a:latin typeface="Arial" panose="020B0604020202020204" pitchFamily="34" charset="0"/>
                <a:cs typeface="Arial" panose="020B0604020202020204" pitchFamily="34" charset="0"/>
              </a:defRPr>
            </a:lvl1pPr>
          </a:lstStyle>
          <a:p>
            <a:r>
              <a:rPr lang="en-US" smtClean="0"/>
              <a:t>Nguyễn Ngọc Tuyên</a:t>
            </a:r>
            <a:endParaRPr lang="en-US"/>
          </a:p>
        </p:txBody>
      </p:sp>
      <p:sp>
        <p:nvSpPr>
          <p:cNvPr id="15" name="Footer Placeholder 4"/>
          <p:cNvSpPr>
            <a:spLocks noGrp="1"/>
          </p:cNvSpPr>
          <p:nvPr>
            <p:ph type="ftr" sz="quarter" idx="3"/>
          </p:nvPr>
        </p:nvSpPr>
        <p:spPr>
          <a:xfrm>
            <a:off x="3352800" y="6356350"/>
            <a:ext cx="2895600" cy="365125"/>
          </a:xfrm>
          <a:prstGeom prst="rect">
            <a:avLst/>
          </a:prstGeom>
        </p:spPr>
        <p:txBody>
          <a:bodyPr/>
          <a:lstStyle>
            <a:lvl1pPr algn="ctr">
              <a:defRPr b="1" i="1">
                <a:solidFill>
                  <a:srgbClr val="00B050"/>
                </a:solidFill>
                <a:latin typeface="Arial" panose="020B0604020202020204" pitchFamily="34" charset="0"/>
                <a:cs typeface="Arial" panose="020B0604020202020204" pitchFamily="34" charset="0"/>
              </a:defRPr>
            </a:lvl1pPr>
          </a:lstStyle>
          <a:p>
            <a:r>
              <a:rPr lang="en-US" dirty="0" smtClean="0"/>
              <a:t>Kỹ Thuật Hack</a:t>
            </a:r>
            <a:endParaRPr lang="en-US" dirty="0"/>
          </a:p>
        </p:txBody>
      </p:sp>
      <p:sp>
        <p:nvSpPr>
          <p:cNvPr id="16" name="Slide Number Placeholder 5"/>
          <p:cNvSpPr>
            <a:spLocks noGrp="1"/>
          </p:cNvSpPr>
          <p:nvPr>
            <p:ph type="sldNum" sz="quarter" idx="4"/>
          </p:nvPr>
        </p:nvSpPr>
        <p:spPr>
          <a:xfrm>
            <a:off x="6553200" y="6356350"/>
            <a:ext cx="2133600" cy="365125"/>
          </a:xfrm>
          <a:prstGeom prst="rect">
            <a:avLst/>
          </a:prstGeom>
        </p:spPr>
        <p:txBody>
          <a:bodyPr/>
          <a:lstStyle>
            <a:lvl1pPr algn="r">
              <a:defRPr b="1" i="1">
                <a:solidFill>
                  <a:srgbClr val="FF0000"/>
                </a:solidFill>
                <a:latin typeface="Arial" panose="020B0604020202020204" pitchFamily="34" charset="0"/>
                <a:cs typeface="Arial" panose="020B0604020202020204" pitchFamily="34" charset="0"/>
              </a:defRPr>
            </a:lvl1pPr>
          </a:lstStyle>
          <a:p>
            <a:fld id="{52F4CA06-C522-425D-9E6B-70BBC63C03FF}" type="slidenum">
              <a:rPr lang="en-US" smtClean="0"/>
              <a:pPr/>
              <a:t>‹#›</a:t>
            </a:fld>
            <a:endParaRPr lang="en-US"/>
          </a:p>
        </p:txBody>
      </p:sp>
    </p:spTree>
    <p:extLst>
      <p:ext uri="{BB962C8B-B14F-4D97-AF65-F5344CB8AC3E}">
        <p14:creationId xmlns:p14="http://schemas.microsoft.com/office/powerpoint/2010/main" val="42904610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hf hd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4.tmp"/><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hyperlink" Target="http://centralops.net/" TargetMode="Externa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4294967295"/>
          </p:nvPr>
        </p:nvSpPr>
        <p:spPr>
          <a:xfrm>
            <a:off x="685800" y="1905000"/>
            <a:ext cx="8077200" cy="1752600"/>
          </a:xfrm>
          <a:prstGeom prst="rect">
            <a:avLst/>
          </a:prstGeom>
        </p:spPr>
        <p:txBody>
          <a:bodyPr/>
          <a:lstStyle/>
          <a:p>
            <a:pPr marL="0" indent="0">
              <a:lnSpc>
                <a:spcPct val="150000"/>
              </a:lnSpc>
              <a:buNone/>
            </a:pPr>
            <a:r>
              <a:rPr lang="en-US" dirty="0" smtClean="0">
                <a:solidFill>
                  <a:srgbClr val="00B050"/>
                </a:solidFill>
              </a:rPr>
              <a:t>HỌC PHẦN:</a:t>
            </a:r>
            <a:endParaRPr lang="vi-VN" dirty="0" smtClean="0">
              <a:solidFill>
                <a:srgbClr val="00B050"/>
              </a:solidFill>
            </a:endParaRPr>
          </a:p>
          <a:p>
            <a:pPr marL="0" indent="0" algn="ctr">
              <a:lnSpc>
                <a:spcPct val="150000"/>
              </a:lnSpc>
              <a:buNone/>
            </a:pPr>
            <a:r>
              <a:rPr lang="en-US" sz="6000" b="1" dirty="0" smtClean="0">
                <a:solidFill>
                  <a:srgbClr val="00B0F0"/>
                </a:solidFill>
              </a:rPr>
              <a:t>KỸ THUẬT HACK</a:t>
            </a:r>
            <a:endParaRPr lang="vi-VN" sz="6000" b="1" dirty="0" smtClean="0">
              <a:solidFill>
                <a:srgbClr val="00B0F0"/>
              </a:solidFill>
            </a:endParaRPr>
          </a:p>
          <a:p>
            <a:pPr marL="0" indent="0" algn="ctr">
              <a:lnSpc>
                <a:spcPct val="150000"/>
              </a:lnSpc>
              <a:buNone/>
            </a:pPr>
            <a:endParaRPr lang="en-US" dirty="0"/>
          </a:p>
        </p:txBody>
      </p:sp>
      <p:sp>
        <p:nvSpPr>
          <p:cNvPr id="5" name="Title 4"/>
          <p:cNvSpPr>
            <a:spLocks noGrp="1"/>
          </p:cNvSpPr>
          <p:nvPr>
            <p:ph type="title" idx="4294967295"/>
          </p:nvPr>
        </p:nvSpPr>
        <p:spPr>
          <a:xfrm>
            <a:off x="533400" y="228600"/>
            <a:ext cx="8229600" cy="1143000"/>
          </a:xfrm>
          <a:prstGeom prst="rect">
            <a:avLst/>
          </a:prstGeom>
        </p:spPr>
        <p:txBody>
          <a:bodyPr>
            <a:noAutofit/>
          </a:bodyPr>
          <a:lstStyle/>
          <a:p>
            <a:r>
              <a:rPr lang="vi-VN" sz="2400" b="1" smtClean="0">
                <a:solidFill>
                  <a:srgbClr val="00B050"/>
                </a:solidFill>
              </a:rPr>
              <a:t>TRƯỜNG</a:t>
            </a:r>
            <a:r>
              <a:rPr lang="en-US" sz="2400" b="1">
                <a:solidFill>
                  <a:srgbClr val="00B050"/>
                </a:solidFill>
              </a:rPr>
              <a:t> </a:t>
            </a:r>
            <a:r>
              <a:rPr lang="en-US" sz="2400" b="1" smtClean="0">
                <a:solidFill>
                  <a:srgbClr val="00B050"/>
                </a:solidFill>
              </a:rPr>
              <a:t>CĐKT LÝ TỰ TRỌNG</a:t>
            </a:r>
            <a:r>
              <a:rPr lang="vi-VN" sz="2400" b="1" smtClean="0">
                <a:solidFill>
                  <a:srgbClr val="00B050"/>
                </a:solidFill>
              </a:rPr>
              <a:t/>
            </a:r>
            <a:br>
              <a:rPr lang="vi-VN" sz="2400" b="1" smtClean="0">
                <a:solidFill>
                  <a:srgbClr val="00B050"/>
                </a:solidFill>
              </a:rPr>
            </a:br>
            <a:r>
              <a:rPr lang="vi-VN" sz="2400" b="1" smtClean="0">
                <a:solidFill>
                  <a:srgbClr val="00B0F0"/>
                </a:solidFill>
              </a:rPr>
              <a:t>KHOA CÔNG NGHỆ THÔNG TIN </a:t>
            </a:r>
            <a:endParaRPr lang="en-US" sz="2400" b="1" dirty="0">
              <a:solidFill>
                <a:srgbClr val="00B0F0"/>
              </a:solidFill>
            </a:endParaRPr>
          </a:p>
        </p:txBody>
      </p:sp>
    </p:spTree>
    <p:extLst>
      <p:ext uri="{BB962C8B-B14F-4D97-AF65-F5344CB8AC3E}">
        <p14:creationId xmlns:p14="http://schemas.microsoft.com/office/powerpoint/2010/main" val="8617738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smtClean="0"/>
              <a:t>Nguyễn Ngọc Tuyên</a:t>
            </a:r>
            <a:endParaRPr lang="en-US"/>
          </a:p>
        </p:txBody>
      </p:sp>
      <p:sp>
        <p:nvSpPr>
          <p:cNvPr id="4" name="Footer Placeholder 3"/>
          <p:cNvSpPr>
            <a:spLocks noGrp="1"/>
          </p:cNvSpPr>
          <p:nvPr>
            <p:ph type="ftr" sz="quarter" idx="11"/>
          </p:nvPr>
        </p:nvSpPr>
        <p:spPr/>
        <p:txBody>
          <a:bodyPr/>
          <a:lstStyle/>
          <a:p>
            <a:r>
              <a:rPr lang="en-US" smtClean="0"/>
              <a:t>Kỹ Thuật Hack</a:t>
            </a:r>
            <a:endParaRPr lang="en-US" dirty="0"/>
          </a:p>
        </p:txBody>
      </p:sp>
      <p:sp>
        <p:nvSpPr>
          <p:cNvPr id="5" name="Slide Number Placeholder 4"/>
          <p:cNvSpPr>
            <a:spLocks noGrp="1"/>
          </p:cNvSpPr>
          <p:nvPr>
            <p:ph type="sldNum" sz="quarter" idx="12"/>
          </p:nvPr>
        </p:nvSpPr>
        <p:spPr/>
        <p:txBody>
          <a:bodyPr/>
          <a:lstStyle/>
          <a:p>
            <a:fld id="{52F4CA06-C522-425D-9E6B-70BBC63C03FF}" type="slidenum">
              <a:rPr lang="en-US" smtClean="0"/>
              <a:pPr/>
              <a:t>2</a:t>
            </a:fld>
            <a:endParaRPr lang="en-US"/>
          </a:p>
        </p:txBody>
      </p:sp>
      <p:sp>
        <p:nvSpPr>
          <p:cNvPr id="6" name="Rectangle 2"/>
          <p:cNvSpPr txBox="1">
            <a:spLocks noChangeArrowheads="1"/>
          </p:cNvSpPr>
          <p:nvPr/>
        </p:nvSpPr>
        <p:spPr>
          <a:xfrm>
            <a:off x="228600" y="304800"/>
            <a:ext cx="8963025" cy="9175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rgbClr val="C00000"/>
                </a:solidFill>
                <a:latin typeface="Times New Roman (Headings)"/>
              </a:rPr>
              <a:t>Các giai đoạn thực hiện tấn công</a:t>
            </a:r>
          </a:p>
          <a:p>
            <a:r>
              <a:rPr lang="en-US" altLang="en-US" sz="3200" b="1" dirty="0" smtClean="0">
                <a:solidFill>
                  <a:srgbClr val="C00000"/>
                </a:solidFill>
                <a:latin typeface="Times New Roman (Headings)"/>
              </a:rPr>
              <a:t>của hacker</a:t>
            </a:r>
            <a:endParaRPr lang="en-US" altLang="en-US" sz="3200" b="1" dirty="0">
              <a:solidFill>
                <a:srgbClr val="C00000"/>
              </a:solidFill>
            </a:endParaRPr>
          </a:p>
        </p:txBody>
      </p:sp>
      <p:pic>
        <p:nvPicPr>
          <p:cNvPr id="1026" name="Picture 2" descr="Các bước tấn cô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2612" y="1600200"/>
            <a:ext cx="4991904" cy="449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3290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buNone/>
            </a:pPr>
            <a:r>
              <a:rPr lang="en-US" dirty="0" smtClean="0"/>
              <a:t>Có 5 giai đoạn thực hiện tấn công</a:t>
            </a:r>
          </a:p>
          <a:p>
            <a:pPr algn="just">
              <a:lnSpc>
                <a:spcPct val="150000"/>
              </a:lnSpc>
            </a:pPr>
            <a:r>
              <a:rPr lang="en-US" sz="2800" dirty="0">
                <a:latin typeface="Times New Roman (Headings)"/>
              </a:rPr>
              <a:t>Thăm dò (</a:t>
            </a:r>
            <a:r>
              <a:rPr lang="en-US" sz="2800" dirty="0" err="1">
                <a:latin typeface="Times New Roman (Headings)"/>
              </a:rPr>
              <a:t>Reconnaissace</a:t>
            </a:r>
            <a:r>
              <a:rPr lang="en-US" sz="2800" dirty="0">
                <a:latin typeface="Times New Roman (Headings)"/>
              </a:rPr>
              <a:t>)</a:t>
            </a:r>
            <a:endParaRPr lang="en-US" sz="2800" dirty="0" smtClean="0">
              <a:latin typeface="Times New Roman (Headings)"/>
            </a:endParaRPr>
          </a:p>
          <a:p>
            <a:pPr algn="just">
              <a:lnSpc>
                <a:spcPct val="150000"/>
              </a:lnSpc>
            </a:pPr>
            <a:r>
              <a:rPr lang="en-US" sz="2800" dirty="0" smtClean="0">
                <a:latin typeface="Times New Roman (Headings)"/>
              </a:rPr>
              <a:t>Quét hệ thống (Scanning)</a:t>
            </a:r>
          </a:p>
          <a:p>
            <a:pPr algn="just">
              <a:lnSpc>
                <a:spcPct val="150000"/>
              </a:lnSpc>
            </a:pPr>
            <a:r>
              <a:rPr lang="vi-VN" sz="2800" dirty="0">
                <a:latin typeface="Times New Roman (Headings)"/>
              </a:rPr>
              <a:t>Chiếm quyền điều khiển (Gainning access</a:t>
            </a:r>
            <a:r>
              <a:rPr lang="vi-VN" sz="2800" dirty="0" smtClean="0">
                <a:latin typeface="Times New Roman (Headings)"/>
              </a:rPr>
              <a:t>)</a:t>
            </a:r>
            <a:endParaRPr lang="en-US" sz="2800" dirty="0" smtClean="0">
              <a:latin typeface="Times New Roman (Headings)"/>
            </a:endParaRPr>
          </a:p>
          <a:p>
            <a:pPr algn="just">
              <a:lnSpc>
                <a:spcPct val="150000"/>
              </a:lnSpc>
            </a:pPr>
            <a:r>
              <a:rPr lang="vi-VN" sz="2800" dirty="0">
                <a:latin typeface="Times New Roman (Headings)"/>
              </a:rPr>
              <a:t>Duy trì điều khiển hệ thống (Maitaining access</a:t>
            </a:r>
            <a:r>
              <a:rPr lang="vi-VN" sz="2800" dirty="0" smtClean="0">
                <a:latin typeface="Times New Roman (Headings)"/>
              </a:rPr>
              <a:t>)</a:t>
            </a:r>
            <a:endParaRPr lang="en-US" sz="2800" dirty="0" smtClean="0">
              <a:latin typeface="Times New Roman (Headings)"/>
            </a:endParaRPr>
          </a:p>
          <a:p>
            <a:pPr algn="just">
              <a:lnSpc>
                <a:spcPct val="150000"/>
              </a:lnSpc>
            </a:pPr>
            <a:r>
              <a:rPr lang="en-US" sz="2800" dirty="0">
                <a:latin typeface="Times New Roman (Headings)"/>
              </a:rPr>
              <a:t> Xoá dấu vết (</a:t>
            </a:r>
            <a:r>
              <a:rPr lang="en-US" sz="2800" dirty="0" err="1">
                <a:latin typeface="Times New Roman (Headings)"/>
              </a:rPr>
              <a:t>Clearning</a:t>
            </a:r>
            <a:r>
              <a:rPr lang="en-US" sz="2800" dirty="0">
                <a:latin typeface="Times New Roman (Headings)"/>
              </a:rPr>
              <a:t> tracks)</a:t>
            </a:r>
          </a:p>
        </p:txBody>
      </p:sp>
      <p:sp>
        <p:nvSpPr>
          <p:cNvPr id="3" name="Date Placeholder 2"/>
          <p:cNvSpPr>
            <a:spLocks noGrp="1"/>
          </p:cNvSpPr>
          <p:nvPr>
            <p:ph type="dt" sz="half" idx="10"/>
          </p:nvPr>
        </p:nvSpPr>
        <p:spPr/>
        <p:txBody>
          <a:bodyPr/>
          <a:lstStyle/>
          <a:p>
            <a:r>
              <a:rPr lang="en-US" smtClean="0"/>
              <a:t>Nguyễn Ngọc Tuyên</a:t>
            </a:r>
            <a:endParaRPr lang="en-US"/>
          </a:p>
        </p:txBody>
      </p:sp>
      <p:sp>
        <p:nvSpPr>
          <p:cNvPr id="4" name="Footer Placeholder 3"/>
          <p:cNvSpPr>
            <a:spLocks noGrp="1"/>
          </p:cNvSpPr>
          <p:nvPr>
            <p:ph type="ftr" sz="quarter" idx="11"/>
          </p:nvPr>
        </p:nvSpPr>
        <p:spPr/>
        <p:txBody>
          <a:bodyPr/>
          <a:lstStyle/>
          <a:p>
            <a:r>
              <a:rPr lang="en-US" smtClean="0"/>
              <a:t>Kỹ Thuật Hack</a:t>
            </a:r>
            <a:endParaRPr lang="en-US" dirty="0"/>
          </a:p>
        </p:txBody>
      </p:sp>
      <p:sp>
        <p:nvSpPr>
          <p:cNvPr id="5" name="Slide Number Placeholder 4"/>
          <p:cNvSpPr>
            <a:spLocks noGrp="1"/>
          </p:cNvSpPr>
          <p:nvPr>
            <p:ph type="sldNum" sz="quarter" idx="12"/>
          </p:nvPr>
        </p:nvSpPr>
        <p:spPr/>
        <p:txBody>
          <a:bodyPr/>
          <a:lstStyle/>
          <a:p>
            <a:fld id="{52F4CA06-C522-425D-9E6B-70BBC63C03FF}" type="slidenum">
              <a:rPr lang="en-US" smtClean="0"/>
              <a:pPr/>
              <a:t>3</a:t>
            </a:fld>
            <a:endParaRPr lang="en-US"/>
          </a:p>
        </p:txBody>
      </p:sp>
      <p:sp>
        <p:nvSpPr>
          <p:cNvPr id="6" name="Rectangle 2"/>
          <p:cNvSpPr txBox="1">
            <a:spLocks noChangeArrowheads="1"/>
          </p:cNvSpPr>
          <p:nvPr/>
        </p:nvSpPr>
        <p:spPr>
          <a:xfrm>
            <a:off x="228600" y="304800"/>
            <a:ext cx="8963025" cy="9175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solidFill>
                  <a:srgbClr val="C00000"/>
                </a:solidFill>
                <a:latin typeface="Times New Roman (Headings)"/>
              </a:rPr>
              <a:t>Các giai đoạn thực hiện tấn công</a:t>
            </a:r>
          </a:p>
          <a:p>
            <a:r>
              <a:rPr lang="en-US" altLang="en-US" sz="3200" b="1" dirty="0" smtClean="0">
                <a:solidFill>
                  <a:srgbClr val="C00000"/>
                </a:solidFill>
                <a:latin typeface="Times New Roman (Headings)"/>
              </a:rPr>
              <a:t>của hacker</a:t>
            </a:r>
            <a:endParaRPr lang="en-US" altLang="en-US" sz="3200" b="1" dirty="0">
              <a:solidFill>
                <a:srgbClr val="C00000"/>
              </a:solidFill>
            </a:endParaRPr>
          </a:p>
        </p:txBody>
      </p:sp>
    </p:spTree>
    <p:extLst>
      <p:ext uri="{BB962C8B-B14F-4D97-AF65-F5344CB8AC3E}">
        <p14:creationId xmlns:p14="http://schemas.microsoft.com/office/powerpoint/2010/main" val="30277657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752600"/>
            <a:ext cx="8229600" cy="3992563"/>
          </a:xfrm>
        </p:spPr>
        <p:txBody>
          <a:bodyPr/>
          <a:lstStyle/>
          <a:p>
            <a:pPr>
              <a:lnSpc>
                <a:spcPct val="150000"/>
              </a:lnSpc>
              <a:buFont typeface="Wingdings" pitchFamily="2" charset="2"/>
              <a:buChar char="v"/>
            </a:pPr>
            <a:r>
              <a:rPr lang="en-US" dirty="0" smtClean="0">
                <a:latin typeface="Times New Roman (Headings)"/>
              </a:rPr>
              <a:t> </a:t>
            </a:r>
            <a:r>
              <a:rPr lang="vi-VN" b="1" dirty="0" smtClean="0">
                <a:solidFill>
                  <a:srgbClr val="FF0000"/>
                </a:solidFill>
                <a:latin typeface="Times New Roman (Headings)"/>
              </a:rPr>
              <a:t>2.1</a:t>
            </a:r>
            <a:r>
              <a:rPr lang="vi-VN" b="1" dirty="0">
                <a:solidFill>
                  <a:srgbClr val="FF0000"/>
                </a:solidFill>
                <a:latin typeface="Times New Roman (Headings)"/>
              </a:rPr>
              <a:t>. </a:t>
            </a:r>
            <a:r>
              <a:rPr lang="en-US" b="1" dirty="0" smtClean="0">
                <a:solidFill>
                  <a:srgbClr val="FF0000"/>
                </a:solidFill>
                <a:latin typeface="Times New Roman (Headings)"/>
              </a:rPr>
              <a:t>GIỚI THIỆU FOOTPRINTING</a:t>
            </a:r>
            <a:endParaRPr lang="vi-VN" b="1" dirty="0">
              <a:solidFill>
                <a:srgbClr val="FF0000"/>
              </a:solidFill>
              <a:latin typeface="Times New Roman (Headings)"/>
            </a:endParaRPr>
          </a:p>
          <a:p>
            <a:pPr lvl="1">
              <a:lnSpc>
                <a:spcPct val="150000"/>
              </a:lnSpc>
              <a:buClr>
                <a:srgbClr val="7030A0"/>
              </a:buClr>
              <a:buFont typeface="Wingdings" pitchFamily="2" charset="2"/>
              <a:buChar char="§"/>
            </a:pPr>
            <a:r>
              <a:rPr lang="vi-VN" sz="3200" dirty="0">
                <a:latin typeface="Times New Roman (Headings)"/>
              </a:rPr>
              <a:t>2.</a:t>
            </a:r>
            <a:r>
              <a:rPr lang="en-US" sz="3200" dirty="0">
                <a:latin typeface="Times New Roman (Headings)"/>
              </a:rPr>
              <a:t>1</a:t>
            </a:r>
            <a:r>
              <a:rPr lang="vi-VN" sz="3200" dirty="0">
                <a:latin typeface="Times New Roman (Headings)"/>
              </a:rPr>
              <a:t>.</a:t>
            </a:r>
            <a:r>
              <a:rPr lang="en-US" sz="3200" dirty="0">
                <a:latin typeface="Times New Roman (Headings)"/>
              </a:rPr>
              <a:t>1</a:t>
            </a:r>
            <a:r>
              <a:rPr lang="vi-VN" sz="3200" dirty="0">
                <a:latin typeface="Times New Roman (Headings)"/>
              </a:rPr>
              <a:t> </a:t>
            </a:r>
            <a:r>
              <a:rPr lang="en-US" sz="3200" dirty="0">
                <a:latin typeface="Times New Roman (Headings)"/>
              </a:rPr>
              <a:t>Khái </a:t>
            </a:r>
            <a:r>
              <a:rPr lang="en-US" sz="3200" dirty="0" smtClean="0">
                <a:latin typeface="Times New Roman (Headings)"/>
              </a:rPr>
              <a:t>niệm</a:t>
            </a:r>
          </a:p>
          <a:p>
            <a:pPr lvl="1">
              <a:lnSpc>
                <a:spcPct val="150000"/>
              </a:lnSpc>
              <a:buClr>
                <a:srgbClr val="7030A0"/>
              </a:buClr>
              <a:buFont typeface="Wingdings" pitchFamily="2" charset="2"/>
              <a:buChar char="§"/>
            </a:pPr>
            <a:r>
              <a:rPr lang="en-US" sz="3200" dirty="0" smtClean="0">
                <a:latin typeface="Times New Roman (Headings)"/>
              </a:rPr>
              <a:t>2.1.2 Mục tiêu của </a:t>
            </a:r>
            <a:r>
              <a:rPr lang="en-US" sz="3200" dirty="0" err="1" smtClean="0">
                <a:latin typeface="Times New Roman (Headings)"/>
              </a:rPr>
              <a:t>footprinting</a:t>
            </a:r>
            <a:endParaRPr lang="en-US" sz="3200" dirty="0" smtClean="0">
              <a:latin typeface="Times New Roman (Headings)"/>
            </a:endParaRPr>
          </a:p>
          <a:p>
            <a:pPr lvl="1">
              <a:lnSpc>
                <a:spcPct val="150000"/>
              </a:lnSpc>
              <a:buClr>
                <a:srgbClr val="7030A0"/>
              </a:buClr>
              <a:buFont typeface="Wingdings" pitchFamily="2" charset="2"/>
              <a:buChar char="§"/>
            </a:pPr>
            <a:r>
              <a:rPr lang="en-US" sz="3200" dirty="0" smtClean="0">
                <a:latin typeface="Times New Roman (Headings)"/>
              </a:rPr>
              <a:t>2.1.3 Mối đe dọa của </a:t>
            </a:r>
            <a:r>
              <a:rPr lang="en-US" sz="3200" dirty="0" err="1" smtClean="0">
                <a:latin typeface="Times New Roman (Headings)"/>
              </a:rPr>
              <a:t>footprinting</a:t>
            </a:r>
            <a:endParaRPr lang="en-US" sz="3200" dirty="0" smtClean="0">
              <a:latin typeface="Times New Roman (Headings)"/>
            </a:endParaRPr>
          </a:p>
          <a:p>
            <a:pPr lvl="1">
              <a:lnSpc>
                <a:spcPct val="150000"/>
              </a:lnSpc>
              <a:buClr>
                <a:srgbClr val="7030A0"/>
              </a:buClr>
              <a:buFont typeface="Wingdings" pitchFamily="2" charset="2"/>
              <a:buChar char="§"/>
            </a:pPr>
            <a:r>
              <a:rPr lang="en-US" sz="3200" dirty="0" smtClean="0">
                <a:latin typeface="Times New Roman (Headings)"/>
              </a:rPr>
              <a:t>2.1.4 Một số ví dụ điển hình</a:t>
            </a:r>
            <a:endParaRPr lang="en-US" sz="3200" dirty="0">
              <a:latin typeface="Times New Roman (Headings)"/>
            </a:endParaRPr>
          </a:p>
        </p:txBody>
      </p:sp>
      <p:sp>
        <p:nvSpPr>
          <p:cNvPr id="3" name="Date Placeholder 2"/>
          <p:cNvSpPr>
            <a:spLocks noGrp="1"/>
          </p:cNvSpPr>
          <p:nvPr>
            <p:ph type="dt" sz="half" idx="10"/>
          </p:nvPr>
        </p:nvSpPr>
        <p:spPr/>
        <p:txBody>
          <a:bodyPr/>
          <a:lstStyle/>
          <a:p>
            <a:r>
              <a:rPr lang="en-US" smtClean="0"/>
              <a:t>Nguyễn Ngọc Tuyên</a:t>
            </a:r>
            <a:endParaRPr lang="en-US"/>
          </a:p>
        </p:txBody>
      </p:sp>
      <p:sp>
        <p:nvSpPr>
          <p:cNvPr id="4" name="Footer Placeholder 3"/>
          <p:cNvSpPr>
            <a:spLocks noGrp="1"/>
          </p:cNvSpPr>
          <p:nvPr>
            <p:ph type="ftr" sz="quarter" idx="11"/>
          </p:nvPr>
        </p:nvSpPr>
        <p:spPr/>
        <p:txBody>
          <a:bodyPr/>
          <a:lstStyle/>
          <a:p>
            <a:r>
              <a:rPr lang="en-US" dirty="0" smtClean="0"/>
              <a:t>Kỹ Thuật Hack</a:t>
            </a:r>
            <a:endParaRPr lang="en-US" dirty="0"/>
          </a:p>
        </p:txBody>
      </p:sp>
      <p:sp>
        <p:nvSpPr>
          <p:cNvPr id="5" name="Slide Number Placeholder 4"/>
          <p:cNvSpPr>
            <a:spLocks noGrp="1"/>
          </p:cNvSpPr>
          <p:nvPr>
            <p:ph type="sldNum" sz="quarter" idx="12"/>
          </p:nvPr>
        </p:nvSpPr>
        <p:spPr/>
        <p:txBody>
          <a:bodyPr/>
          <a:lstStyle/>
          <a:p>
            <a:r>
              <a:rPr lang="en-US" dirty="0" smtClean="0"/>
              <a:t>4</a:t>
            </a:r>
            <a:endParaRPr lang="en-US" dirty="0"/>
          </a:p>
        </p:txBody>
      </p:sp>
      <p:sp>
        <p:nvSpPr>
          <p:cNvPr id="6" name="Title 1"/>
          <p:cNvSpPr txBox="1">
            <a:spLocks/>
          </p:cNvSpPr>
          <p:nvPr/>
        </p:nvSpPr>
        <p:spPr>
          <a:xfrm>
            <a:off x="914400" y="304800"/>
            <a:ext cx="8153400" cy="6858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US" sz="3600" b="1" dirty="0" smtClean="0">
                <a:solidFill>
                  <a:srgbClr val="00B050"/>
                </a:solidFill>
                <a:effectLst>
                  <a:outerShdw blurRad="38100" dist="38100" dir="2700000" algn="tl">
                    <a:srgbClr val="C0C0C0"/>
                  </a:outerShdw>
                </a:effectLst>
                <a:latin typeface="Tahoma" pitchFamily="34" charset="0"/>
                <a:ea typeface="+mn-ea"/>
                <a:cs typeface="Arial" charset="0"/>
              </a:rPr>
              <a:t>CHƯƠNG 2: FOOTPRINTING</a:t>
            </a:r>
          </a:p>
        </p:txBody>
      </p:sp>
    </p:spTree>
    <p:extLst>
      <p:ext uri="{BB962C8B-B14F-4D97-AF65-F5344CB8AC3E}">
        <p14:creationId xmlns:p14="http://schemas.microsoft.com/office/powerpoint/2010/main" val="22971140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C00000"/>
                </a:solidFill>
                <a:latin typeface="Times New Roman (Headings)"/>
              </a:rPr>
              <a:t>   2.1.1 Khái niệm</a:t>
            </a:r>
            <a:endParaRPr lang="en-US" altLang="en-US" sz="3600" b="1" dirty="0">
              <a:solidFill>
                <a:srgbClr val="C00000"/>
              </a:solidFill>
            </a:endParaRPr>
          </a:p>
        </p:txBody>
      </p:sp>
      <p:sp>
        <p:nvSpPr>
          <p:cNvPr id="379907" name="Rectangle 3"/>
          <p:cNvSpPr>
            <a:spLocks noGrp="1" noChangeArrowheads="1"/>
          </p:cNvSpPr>
          <p:nvPr>
            <p:ph type="body" idx="1"/>
          </p:nvPr>
        </p:nvSpPr>
        <p:spPr>
          <a:xfrm>
            <a:off x="304800" y="1600200"/>
            <a:ext cx="8610600" cy="3581400"/>
          </a:xfrm>
        </p:spPr>
        <p:txBody>
          <a:bodyPr/>
          <a:lstStyle/>
          <a:p>
            <a:pPr algn="just">
              <a:lnSpc>
                <a:spcPct val="150000"/>
              </a:lnSpc>
            </a:pPr>
            <a:r>
              <a:rPr lang="en-US" sz="3000" dirty="0" err="1" smtClean="0">
                <a:latin typeface="Times New Roman (Headings)"/>
              </a:rPr>
              <a:t>Footprinting</a:t>
            </a:r>
            <a:r>
              <a:rPr lang="en-US" sz="3000" dirty="0" smtClean="0">
                <a:latin typeface="Times New Roman (Headings)"/>
              </a:rPr>
              <a:t> còn gọi là kỹ thuật in dấu chân là một phần trong giai đoạn thăm dò của hacker.</a:t>
            </a:r>
          </a:p>
          <a:p>
            <a:pPr algn="just">
              <a:lnSpc>
                <a:spcPct val="150000"/>
              </a:lnSpc>
            </a:pPr>
            <a:r>
              <a:rPr lang="en-US" sz="3000" dirty="0" err="1" smtClean="0">
                <a:latin typeface="Times New Roman (Headings)"/>
              </a:rPr>
              <a:t>Footprinting</a:t>
            </a:r>
            <a:r>
              <a:rPr lang="en-US" sz="3000" dirty="0" smtClean="0">
                <a:latin typeface="Times New Roman (Headings)"/>
              </a:rPr>
              <a:t> được định nghĩa đơn giản là những quá trình khảo sát, thu thập thông tin của một mục tiêu nào đó. (mục tiêu là hệ thống mạng của một tổ chức, ứng dụng, vị trí vật lý…)</a:t>
            </a: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5</a:t>
            </a:fld>
            <a:endParaRPr lang="en-US"/>
          </a:p>
        </p:txBody>
      </p:sp>
    </p:spTree>
    <p:extLst>
      <p:ext uri="{BB962C8B-B14F-4D97-AF65-F5344CB8AC3E}">
        <p14:creationId xmlns:p14="http://schemas.microsoft.com/office/powerpoint/2010/main" val="1498340658"/>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r>
              <a:rPr lang="en-US" smtClean="0"/>
              <a:t>Nguyễn Ngọc Tuyên</a:t>
            </a:r>
            <a:endParaRPr lang="en-US"/>
          </a:p>
        </p:txBody>
      </p:sp>
      <p:sp>
        <p:nvSpPr>
          <p:cNvPr id="6" name="Footer Placeholder 5"/>
          <p:cNvSpPr>
            <a:spLocks noGrp="1"/>
          </p:cNvSpPr>
          <p:nvPr>
            <p:ph type="ftr" sz="quarter" idx="11"/>
          </p:nvPr>
        </p:nvSpPr>
        <p:spPr/>
        <p:txBody>
          <a:bodyPr/>
          <a:lstStyle/>
          <a:p>
            <a:r>
              <a:rPr lang="en-US" dirty="0" smtClean="0"/>
              <a:t>Kỹ Thuật Hack</a:t>
            </a:r>
            <a:endParaRPr lang="en-US" dirty="0"/>
          </a:p>
        </p:txBody>
      </p:sp>
      <p:sp>
        <p:nvSpPr>
          <p:cNvPr id="7" name="Slide Number Placeholder 6"/>
          <p:cNvSpPr>
            <a:spLocks noGrp="1"/>
          </p:cNvSpPr>
          <p:nvPr>
            <p:ph type="sldNum" sz="quarter" idx="12"/>
          </p:nvPr>
        </p:nvSpPr>
        <p:spPr/>
        <p:txBody>
          <a:bodyPr/>
          <a:lstStyle/>
          <a:p>
            <a:fld id="{52F4CA06-C522-425D-9E6B-70BBC63C03FF}" type="slidenum">
              <a:rPr lang="en-US" smtClean="0"/>
              <a:pPr/>
              <a:t>6</a:t>
            </a:fld>
            <a:endParaRPr lang="en-US"/>
          </a:p>
        </p:txBody>
      </p:sp>
      <p:sp>
        <p:nvSpPr>
          <p:cNvPr id="9" name="Rectangle 8"/>
          <p:cNvSpPr/>
          <p:nvPr/>
        </p:nvSpPr>
        <p:spPr>
          <a:xfrm>
            <a:off x="1295400" y="380999"/>
            <a:ext cx="7010400" cy="584775"/>
          </a:xfrm>
          <a:prstGeom prst="rect">
            <a:avLst/>
          </a:prstGeom>
        </p:spPr>
        <p:txBody>
          <a:bodyPr wrap="square">
            <a:spAutoFit/>
          </a:bodyPr>
          <a:lstStyle/>
          <a:p>
            <a:pPr algn="ctr"/>
            <a:r>
              <a:rPr lang="en-US" sz="3200" b="1" dirty="0" smtClean="0">
                <a:solidFill>
                  <a:srgbClr val="00B0F0"/>
                </a:solidFill>
                <a:latin typeface="+mj-lt"/>
              </a:rPr>
              <a:t>Ví dụ: Tấn công website</a:t>
            </a:r>
            <a:endParaRPr lang="vi-VN" sz="3200" b="1" dirty="0">
              <a:solidFill>
                <a:srgbClr val="00B0F0"/>
              </a:solidFill>
              <a:latin typeface="+mj-lt"/>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747783"/>
            <a:ext cx="8402256" cy="38148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09600" y="1754710"/>
            <a:ext cx="2514600" cy="1200329"/>
          </a:xfrm>
          <a:prstGeom prst="rect">
            <a:avLst/>
          </a:prstGeom>
          <a:noFill/>
        </p:spPr>
        <p:txBody>
          <a:bodyPr wrap="square" rtlCol="0">
            <a:spAutoFit/>
          </a:bodyPr>
          <a:lstStyle/>
          <a:p>
            <a:pPr algn="just"/>
            <a:r>
              <a:rPr lang="en-US" b="1" dirty="0" smtClean="0"/>
              <a:t>Thu thập những thông tin cơ bản về mục tiêu và liên quan tới nó trên mạng</a:t>
            </a:r>
            <a:endParaRPr lang="en-US" b="1" dirty="0"/>
          </a:p>
        </p:txBody>
      </p:sp>
      <p:sp>
        <p:nvSpPr>
          <p:cNvPr id="10" name="TextBox 9"/>
          <p:cNvSpPr txBox="1"/>
          <p:nvPr/>
        </p:nvSpPr>
        <p:spPr>
          <a:xfrm>
            <a:off x="609600" y="4267200"/>
            <a:ext cx="2514600" cy="923330"/>
          </a:xfrm>
          <a:prstGeom prst="rect">
            <a:avLst/>
          </a:prstGeom>
          <a:noFill/>
        </p:spPr>
        <p:txBody>
          <a:bodyPr wrap="square" rtlCol="0">
            <a:spAutoFit/>
          </a:bodyPr>
          <a:lstStyle/>
          <a:p>
            <a:pPr algn="just"/>
            <a:r>
              <a:rPr lang="en-US" b="1" dirty="0" smtClean="0"/>
              <a:t>Thực hiện bằng các kỹ thuật như </a:t>
            </a:r>
            <a:r>
              <a:rPr lang="en-US" b="1" dirty="0" err="1" smtClean="0"/>
              <a:t>whois</a:t>
            </a:r>
            <a:r>
              <a:rPr lang="en-US" b="1" dirty="0" smtClean="0"/>
              <a:t>, DNS… và các truy vấn tổ chức</a:t>
            </a:r>
            <a:endParaRPr lang="en-US" b="1" dirty="0"/>
          </a:p>
        </p:txBody>
      </p:sp>
      <p:sp>
        <p:nvSpPr>
          <p:cNvPr id="11" name="TextBox 10"/>
          <p:cNvSpPr txBox="1"/>
          <p:nvPr/>
        </p:nvSpPr>
        <p:spPr>
          <a:xfrm>
            <a:off x="6096000" y="1777602"/>
            <a:ext cx="2514600" cy="1200329"/>
          </a:xfrm>
          <a:prstGeom prst="rect">
            <a:avLst/>
          </a:prstGeom>
          <a:noFill/>
        </p:spPr>
        <p:txBody>
          <a:bodyPr wrap="square" rtlCol="0">
            <a:spAutoFit/>
          </a:bodyPr>
          <a:lstStyle/>
          <a:p>
            <a:pPr algn="just"/>
            <a:r>
              <a:rPr lang="en-US" b="1" dirty="0" smtClean="0"/>
              <a:t>Xác định các thông tin của website: hệ điều hành, nền tảng chạy, phiên bản máy chủ web</a:t>
            </a:r>
            <a:endParaRPr lang="en-US" b="1" dirty="0"/>
          </a:p>
        </p:txBody>
      </p:sp>
      <p:sp>
        <p:nvSpPr>
          <p:cNvPr id="12" name="TextBox 11"/>
          <p:cNvSpPr txBox="1"/>
          <p:nvPr/>
        </p:nvSpPr>
        <p:spPr>
          <a:xfrm>
            <a:off x="6096000" y="4267200"/>
            <a:ext cx="2514600" cy="1200329"/>
          </a:xfrm>
          <a:prstGeom prst="rect">
            <a:avLst/>
          </a:prstGeom>
          <a:noFill/>
        </p:spPr>
        <p:txBody>
          <a:bodyPr wrap="square" rtlCol="0">
            <a:spAutoFit/>
          </a:bodyPr>
          <a:lstStyle/>
          <a:p>
            <a:pPr algn="just"/>
            <a:r>
              <a:rPr lang="en-US" b="1" dirty="0" smtClean="0"/>
              <a:t>Tìm các lỗ hổng bảo mật và khai thác lổ hổng đưa ra các cuộc tấn công</a:t>
            </a:r>
            <a:endParaRPr lang="en-US" b="1" dirty="0"/>
          </a:p>
        </p:txBody>
      </p:sp>
    </p:spTree>
    <p:extLst>
      <p:ext uri="{BB962C8B-B14F-4D97-AF65-F5344CB8AC3E}">
        <p14:creationId xmlns:p14="http://schemas.microsoft.com/office/powerpoint/2010/main" val="13469696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180975" y="304800"/>
            <a:ext cx="8963025" cy="917575"/>
          </a:xfrm>
        </p:spPr>
        <p:txBody>
          <a:bodyPr/>
          <a:lstStyle/>
          <a:p>
            <a:r>
              <a:rPr lang="en-US" sz="3600" b="1" dirty="0" smtClean="0">
                <a:solidFill>
                  <a:srgbClr val="C00000"/>
                </a:solidFill>
                <a:latin typeface="Times New Roman (Headings)"/>
              </a:rPr>
              <a:t>   2.1.2 Mục tiêu của </a:t>
            </a:r>
            <a:r>
              <a:rPr lang="en-US" sz="3600" b="1" dirty="0" err="1" smtClean="0">
                <a:solidFill>
                  <a:srgbClr val="C00000"/>
                </a:solidFill>
                <a:latin typeface="Times New Roman (Headings)"/>
              </a:rPr>
              <a:t>footprinting</a:t>
            </a:r>
            <a:endParaRPr lang="en-US" altLang="en-US" sz="3600" b="1" dirty="0">
              <a:solidFill>
                <a:srgbClr val="C00000"/>
              </a:solidFill>
            </a:endParaRPr>
          </a:p>
        </p:txBody>
      </p:sp>
      <p:sp>
        <p:nvSpPr>
          <p:cNvPr id="379907" name="Rectangle 3"/>
          <p:cNvSpPr>
            <a:spLocks noGrp="1" noChangeArrowheads="1"/>
          </p:cNvSpPr>
          <p:nvPr>
            <p:ph type="body" idx="1"/>
          </p:nvPr>
        </p:nvSpPr>
        <p:spPr>
          <a:xfrm>
            <a:off x="457200" y="1600200"/>
            <a:ext cx="8229600" cy="3581400"/>
          </a:xfrm>
        </p:spPr>
        <p:txBody>
          <a:bodyPr/>
          <a:lstStyle/>
          <a:p>
            <a:pPr algn="just">
              <a:lnSpc>
                <a:spcPct val="150000"/>
              </a:lnSpc>
              <a:buClr>
                <a:srgbClr val="FF0000"/>
              </a:buClr>
              <a:buFont typeface="Wingdings" pitchFamily="2" charset="2"/>
              <a:buChar char="v"/>
            </a:pPr>
            <a:r>
              <a:rPr lang="en-US" dirty="0" smtClean="0">
                <a:latin typeface="Times New Roman (Headings)"/>
              </a:rPr>
              <a:t>Thu thập thông tin mạng</a:t>
            </a:r>
          </a:p>
          <a:p>
            <a:pPr algn="just">
              <a:lnSpc>
                <a:spcPct val="150000"/>
              </a:lnSpc>
              <a:buClr>
                <a:srgbClr val="FF0000"/>
              </a:buClr>
              <a:buFont typeface="Wingdings" pitchFamily="2" charset="2"/>
              <a:buChar char="v"/>
            </a:pPr>
            <a:r>
              <a:rPr lang="en-US" dirty="0" smtClean="0">
                <a:latin typeface="Times New Roman (Headings)"/>
              </a:rPr>
              <a:t>Thu thập thông tin hệ thống</a:t>
            </a:r>
          </a:p>
          <a:p>
            <a:pPr algn="just">
              <a:lnSpc>
                <a:spcPct val="150000"/>
              </a:lnSpc>
              <a:buClr>
                <a:srgbClr val="FF0000"/>
              </a:buClr>
              <a:buFont typeface="Wingdings" pitchFamily="2" charset="2"/>
              <a:buChar char="v"/>
            </a:pPr>
            <a:r>
              <a:rPr lang="en-US" dirty="0" smtClean="0">
                <a:latin typeface="Times New Roman (Headings)"/>
              </a:rPr>
              <a:t>Thu thập thông tin về tổ chức</a:t>
            </a: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7</a:t>
            </a:fld>
            <a:endParaRPr lang="en-US"/>
          </a:p>
        </p:txBody>
      </p:sp>
    </p:spTree>
    <p:extLst>
      <p:ext uri="{BB962C8B-B14F-4D97-AF65-F5344CB8AC3E}">
        <p14:creationId xmlns:p14="http://schemas.microsoft.com/office/powerpoint/2010/main" val="2287505841"/>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180975" y="304800"/>
            <a:ext cx="8963025" cy="917575"/>
          </a:xfrm>
        </p:spPr>
        <p:txBody>
          <a:bodyPr/>
          <a:lstStyle/>
          <a:p>
            <a:r>
              <a:rPr lang="en-US" sz="3600" b="1" dirty="0" smtClean="0">
                <a:solidFill>
                  <a:srgbClr val="C00000"/>
                </a:solidFill>
                <a:latin typeface="Times New Roman (Headings)"/>
              </a:rPr>
              <a:t>   </a:t>
            </a:r>
            <a:r>
              <a:rPr lang="en-US" sz="3600" b="1" dirty="0" smtClean="0">
                <a:solidFill>
                  <a:srgbClr val="00B0F0"/>
                </a:solidFill>
                <a:latin typeface="Times New Roman (Headings)"/>
              </a:rPr>
              <a:t>Thu thập thông tin mạng</a:t>
            </a:r>
            <a:endParaRPr lang="en-US" altLang="en-US" sz="3600" b="1" dirty="0">
              <a:solidFill>
                <a:srgbClr val="00B0F0"/>
              </a:solidFill>
            </a:endParaRPr>
          </a:p>
        </p:txBody>
      </p:sp>
      <p:sp>
        <p:nvSpPr>
          <p:cNvPr id="379907" name="Rectangle 3"/>
          <p:cNvSpPr>
            <a:spLocks noGrp="1" noChangeArrowheads="1"/>
          </p:cNvSpPr>
          <p:nvPr>
            <p:ph type="body" idx="1"/>
          </p:nvPr>
        </p:nvSpPr>
        <p:spPr>
          <a:xfrm>
            <a:off x="609600" y="1752600"/>
            <a:ext cx="8229600" cy="3581400"/>
          </a:xfrm>
        </p:spPr>
        <p:txBody>
          <a:bodyPr numCol="2" spcCol="365760"/>
          <a:lstStyle/>
          <a:p>
            <a:pPr algn="just">
              <a:lnSpc>
                <a:spcPct val="150000"/>
              </a:lnSpc>
              <a:buClr>
                <a:srgbClr val="FF0000"/>
              </a:buClr>
              <a:buFont typeface="Wingdings" pitchFamily="2" charset="2"/>
              <a:buChar char="§"/>
            </a:pPr>
            <a:r>
              <a:rPr lang="en-US" sz="2400" dirty="0" smtClean="0">
                <a:latin typeface="Times New Roman (Headings)"/>
              </a:rPr>
              <a:t>Tên domain</a:t>
            </a:r>
          </a:p>
          <a:p>
            <a:pPr algn="just">
              <a:lnSpc>
                <a:spcPct val="150000"/>
              </a:lnSpc>
              <a:buClr>
                <a:srgbClr val="FF0000"/>
              </a:buClr>
              <a:buFont typeface="Wingdings" pitchFamily="2" charset="2"/>
              <a:buChar char="§"/>
            </a:pPr>
            <a:r>
              <a:rPr lang="en-US" sz="2400" dirty="0" smtClean="0">
                <a:latin typeface="Times New Roman (Headings)"/>
              </a:rPr>
              <a:t>Tên domain nội bộ</a:t>
            </a:r>
          </a:p>
          <a:p>
            <a:pPr algn="just">
              <a:lnSpc>
                <a:spcPct val="150000"/>
              </a:lnSpc>
              <a:buClr>
                <a:srgbClr val="FF0000"/>
              </a:buClr>
              <a:buFont typeface="Wingdings" pitchFamily="2" charset="2"/>
              <a:buChar char="§"/>
            </a:pPr>
            <a:r>
              <a:rPr lang="en-US" sz="2400" dirty="0" smtClean="0">
                <a:latin typeface="Times New Roman (Headings)"/>
              </a:rPr>
              <a:t>Khối kết nối mạng</a:t>
            </a:r>
          </a:p>
          <a:p>
            <a:pPr algn="just">
              <a:lnSpc>
                <a:spcPct val="150000"/>
              </a:lnSpc>
              <a:buClr>
                <a:srgbClr val="FF0000"/>
              </a:buClr>
              <a:buFont typeface="Wingdings" pitchFamily="2" charset="2"/>
              <a:buChar char="§"/>
            </a:pPr>
            <a:r>
              <a:rPr lang="en-US" sz="2400" dirty="0" smtClean="0">
                <a:latin typeface="Times New Roman (Headings)"/>
              </a:rPr>
              <a:t>Địa chỉ IP </a:t>
            </a:r>
          </a:p>
          <a:p>
            <a:pPr algn="just">
              <a:lnSpc>
                <a:spcPct val="150000"/>
              </a:lnSpc>
              <a:buClr>
                <a:srgbClr val="FF0000"/>
              </a:buClr>
              <a:buFont typeface="Wingdings" pitchFamily="2" charset="2"/>
              <a:buChar char="§"/>
            </a:pPr>
            <a:r>
              <a:rPr lang="en-US" sz="2400" dirty="0" smtClean="0">
                <a:latin typeface="Times New Roman (Headings)"/>
              </a:rPr>
              <a:t>Website giả mạo, website cá nhân</a:t>
            </a:r>
          </a:p>
          <a:p>
            <a:pPr algn="just">
              <a:lnSpc>
                <a:spcPct val="150000"/>
              </a:lnSpc>
              <a:buClr>
                <a:srgbClr val="FF0000"/>
              </a:buClr>
              <a:buFont typeface="Wingdings" pitchFamily="2" charset="2"/>
              <a:buChar char="§"/>
            </a:pPr>
            <a:r>
              <a:rPr lang="en-US" sz="2400" dirty="0" smtClean="0">
                <a:latin typeface="Times New Roman (Headings)"/>
              </a:rPr>
              <a:t>Máy chủ chạy TCP, UDP</a:t>
            </a:r>
          </a:p>
          <a:p>
            <a:pPr algn="just">
              <a:lnSpc>
                <a:spcPct val="150000"/>
              </a:lnSpc>
              <a:buClr>
                <a:srgbClr val="FF0000"/>
              </a:buClr>
              <a:buFont typeface="Wingdings" pitchFamily="2" charset="2"/>
              <a:buChar char="§"/>
            </a:pPr>
            <a:r>
              <a:rPr lang="en-US" sz="2400" dirty="0" smtClean="0">
                <a:latin typeface="Times New Roman (Headings)"/>
              </a:rPr>
              <a:t>Giao thức mạng</a:t>
            </a:r>
          </a:p>
          <a:p>
            <a:pPr algn="just">
              <a:lnSpc>
                <a:spcPct val="150000"/>
              </a:lnSpc>
              <a:buClr>
                <a:srgbClr val="FF0000"/>
              </a:buClr>
              <a:buFont typeface="Wingdings" pitchFamily="2" charset="2"/>
              <a:buChar char="§"/>
            </a:pPr>
            <a:r>
              <a:rPr lang="en-US" sz="2400" dirty="0">
                <a:latin typeface="Times New Roman (Headings)"/>
              </a:rPr>
              <a:t>C</a:t>
            </a:r>
            <a:r>
              <a:rPr lang="en-US" sz="2400" dirty="0" smtClean="0">
                <a:latin typeface="Times New Roman (Headings)"/>
              </a:rPr>
              <a:t>ác điểm VPN</a:t>
            </a:r>
          </a:p>
          <a:p>
            <a:pPr algn="just">
              <a:lnSpc>
                <a:spcPct val="150000"/>
              </a:lnSpc>
              <a:buClr>
                <a:srgbClr val="FF0000"/>
              </a:buClr>
              <a:buFont typeface="Wingdings" pitchFamily="2" charset="2"/>
              <a:buChar char="§"/>
            </a:pPr>
            <a:r>
              <a:rPr lang="en-US" sz="2400" dirty="0" smtClean="0">
                <a:latin typeface="Times New Roman (Headings)"/>
              </a:rPr>
              <a:t>Số điện thoại</a:t>
            </a:r>
          </a:p>
          <a:p>
            <a:pPr algn="just">
              <a:lnSpc>
                <a:spcPct val="150000"/>
              </a:lnSpc>
              <a:buClr>
                <a:srgbClr val="FF0000"/>
              </a:buClr>
              <a:buFont typeface="Wingdings" pitchFamily="2" charset="2"/>
              <a:buChar char="§"/>
            </a:pPr>
            <a:r>
              <a:rPr lang="en-US" sz="2400" dirty="0" smtClean="0">
                <a:latin typeface="Times New Roman (Headings)"/>
              </a:rPr>
              <a:t>ACLs</a:t>
            </a:r>
          </a:p>
          <a:p>
            <a:pPr algn="just">
              <a:lnSpc>
                <a:spcPct val="150000"/>
              </a:lnSpc>
              <a:buClr>
                <a:srgbClr val="FF0000"/>
              </a:buClr>
              <a:buFont typeface="Wingdings" pitchFamily="2" charset="2"/>
              <a:buChar char="§"/>
            </a:pPr>
            <a:r>
              <a:rPr lang="en-US" sz="2400" dirty="0" smtClean="0">
                <a:latin typeface="Times New Roman (Headings)"/>
              </a:rPr>
              <a:t>IDS</a:t>
            </a: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8</a:t>
            </a:fld>
            <a:endParaRPr lang="en-US"/>
          </a:p>
        </p:txBody>
      </p:sp>
    </p:spTree>
    <p:extLst>
      <p:ext uri="{BB962C8B-B14F-4D97-AF65-F5344CB8AC3E}">
        <p14:creationId xmlns:p14="http://schemas.microsoft.com/office/powerpoint/2010/main" val="2176128078"/>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180975" y="304800"/>
            <a:ext cx="8963025" cy="917575"/>
          </a:xfrm>
        </p:spPr>
        <p:txBody>
          <a:bodyPr/>
          <a:lstStyle/>
          <a:p>
            <a:r>
              <a:rPr lang="en-US" sz="3600" b="1" dirty="0" smtClean="0">
                <a:solidFill>
                  <a:srgbClr val="C00000"/>
                </a:solidFill>
                <a:latin typeface="Times New Roman (Headings)"/>
              </a:rPr>
              <a:t>   </a:t>
            </a:r>
            <a:r>
              <a:rPr lang="en-US" sz="3600" b="1" dirty="0" smtClean="0">
                <a:solidFill>
                  <a:srgbClr val="00B0F0"/>
                </a:solidFill>
                <a:latin typeface="Times New Roman (Headings)"/>
              </a:rPr>
              <a:t>Thu thập thông tin hệ thống</a:t>
            </a:r>
            <a:endParaRPr lang="en-US" altLang="en-US" sz="3600" b="1" dirty="0">
              <a:solidFill>
                <a:srgbClr val="00B0F0"/>
              </a:solidFill>
            </a:endParaRPr>
          </a:p>
        </p:txBody>
      </p:sp>
      <p:sp>
        <p:nvSpPr>
          <p:cNvPr id="379907" name="Rectangle 3"/>
          <p:cNvSpPr>
            <a:spLocks noGrp="1" noChangeArrowheads="1"/>
          </p:cNvSpPr>
          <p:nvPr>
            <p:ph type="body" idx="1"/>
          </p:nvPr>
        </p:nvSpPr>
        <p:spPr>
          <a:xfrm>
            <a:off x="533400" y="1905000"/>
            <a:ext cx="8229600" cy="3581400"/>
          </a:xfrm>
        </p:spPr>
        <p:txBody>
          <a:bodyPr numCol="2" spcCol="365760"/>
          <a:lstStyle/>
          <a:p>
            <a:pPr algn="just">
              <a:lnSpc>
                <a:spcPct val="150000"/>
              </a:lnSpc>
              <a:buClr>
                <a:srgbClr val="FF0000"/>
              </a:buClr>
              <a:buFont typeface="Wingdings" pitchFamily="2" charset="2"/>
              <a:buChar char="§"/>
            </a:pPr>
            <a:r>
              <a:rPr lang="en-US" sz="2400" dirty="0" smtClean="0">
                <a:latin typeface="Times New Roman (Headings)"/>
              </a:rPr>
              <a:t>Người dùng và tên nhóm</a:t>
            </a:r>
          </a:p>
          <a:p>
            <a:pPr algn="just">
              <a:lnSpc>
                <a:spcPct val="150000"/>
              </a:lnSpc>
              <a:buClr>
                <a:srgbClr val="FF0000"/>
              </a:buClr>
              <a:buFont typeface="Wingdings" pitchFamily="2" charset="2"/>
              <a:buChar char="§"/>
            </a:pPr>
            <a:r>
              <a:rPr lang="en-US" sz="2400" dirty="0" smtClean="0">
                <a:latin typeface="Times New Roman (Headings)"/>
              </a:rPr>
              <a:t>Hệ thống biểu ngữ</a:t>
            </a:r>
          </a:p>
          <a:p>
            <a:pPr algn="just">
              <a:lnSpc>
                <a:spcPct val="150000"/>
              </a:lnSpc>
              <a:buClr>
                <a:srgbClr val="FF0000"/>
              </a:buClr>
              <a:buFont typeface="Wingdings" pitchFamily="2" charset="2"/>
              <a:buChar char="§"/>
            </a:pPr>
            <a:r>
              <a:rPr lang="en-US" sz="2400" dirty="0" smtClean="0">
                <a:latin typeface="Times New Roman (Headings)"/>
              </a:rPr>
              <a:t>Bảng định tuyến</a:t>
            </a:r>
          </a:p>
          <a:p>
            <a:pPr algn="just">
              <a:lnSpc>
                <a:spcPct val="150000"/>
              </a:lnSpc>
              <a:buClr>
                <a:srgbClr val="FF0000"/>
              </a:buClr>
              <a:buFont typeface="Wingdings" pitchFamily="2" charset="2"/>
              <a:buChar char="§"/>
            </a:pPr>
            <a:r>
              <a:rPr lang="en-US" sz="2400" dirty="0" smtClean="0">
                <a:latin typeface="Times New Roman (Headings)"/>
              </a:rPr>
              <a:t>Thông tin SNMP</a:t>
            </a:r>
          </a:p>
          <a:p>
            <a:pPr algn="just">
              <a:lnSpc>
                <a:spcPct val="150000"/>
              </a:lnSpc>
              <a:buClr>
                <a:srgbClr val="FF0000"/>
              </a:buClr>
              <a:buFont typeface="Wingdings" pitchFamily="2" charset="2"/>
              <a:buChar char="§"/>
            </a:pPr>
            <a:endParaRPr lang="en-US" sz="2400" dirty="0" smtClean="0">
              <a:latin typeface="Times New Roman (Headings)"/>
            </a:endParaRPr>
          </a:p>
          <a:p>
            <a:pPr algn="just">
              <a:lnSpc>
                <a:spcPct val="150000"/>
              </a:lnSpc>
              <a:buClr>
                <a:srgbClr val="FF0000"/>
              </a:buClr>
              <a:buFont typeface="Wingdings" pitchFamily="2" charset="2"/>
              <a:buChar char="§"/>
            </a:pPr>
            <a:r>
              <a:rPr lang="en-US" sz="2400" dirty="0" smtClean="0">
                <a:latin typeface="Times New Roman (Headings)"/>
              </a:rPr>
              <a:t>Mô hình hệ thống</a:t>
            </a:r>
          </a:p>
          <a:p>
            <a:pPr algn="just">
              <a:lnSpc>
                <a:spcPct val="150000"/>
              </a:lnSpc>
              <a:buClr>
                <a:srgbClr val="FF0000"/>
              </a:buClr>
              <a:buFont typeface="Wingdings" pitchFamily="2" charset="2"/>
              <a:buChar char="§"/>
            </a:pPr>
            <a:r>
              <a:rPr lang="en-US" sz="2400" dirty="0" smtClean="0">
                <a:latin typeface="Times New Roman (Headings)"/>
              </a:rPr>
              <a:t>Kiểu của hệ thống từ xa</a:t>
            </a:r>
          </a:p>
          <a:p>
            <a:pPr algn="just">
              <a:lnSpc>
                <a:spcPct val="150000"/>
              </a:lnSpc>
              <a:buClr>
                <a:srgbClr val="FF0000"/>
              </a:buClr>
              <a:buFont typeface="Wingdings" pitchFamily="2" charset="2"/>
              <a:buChar char="§"/>
            </a:pPr>
            <a:r>
              <a:rPr lang="en-US" sz="2400" dirty="0" smtClean="0">
                <a:latin typeface="Times New Roman (Headings)"/>
              </a:rPr>
              <a:t>Tên hệ thống</a:t>
            </a:r>
          </a:p>
          <a:p>
            <a:pPr algn="just">
              <a:lnSpc>
                <a:spcPct val="150000"/>
              </a:lnSpc>
              <a:buClr>
                <a:srgbClr val="FF0000"/>
              </a:buClr>
              <a:buFont typeface="Wingdings" pitchFamily="2" charset="2"/>
              <a:buChar char="§"/>
            </a:pPr>
            <a:r>
              <a:rPr lang="en-US" sz="2400" dirty="0" smtClean="0">
                <a:latin typeface="Times New Roman (Headings)"/>
              </a:rPr>
              <a:t>Mật khẩu</a:t>
            </a: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9</a:t>
            </a:fld>
            <a:endParaRPr lang="en-US"/>
          </a:p>
        </p:txBody>
      </p:sp>
    </p:spTree>
    <p:extLst>
      <p:ext uri="{BB962C8B-B14F-4D97-AF65-F5344CB8AC3E}">
        <p14:creationId xmlns:p14="http://schemas.microsoft.com/office/powerpoint/2010/main" val="2176128078"/>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180975" y="304800"/>
            <a:ext cx="8963025" cy="917575"/>
          </a:xfrm>
        </p:spPr>
        <p:txBody>
          <a:bodyPr/>
          <a:lstStyle/>
          <a:p>
            <a:r>
              <a:rPr lang="en-US" sz="3600" b="1" dirty="0" smtClean="0">
                <a:solidFill>
                  <a:srgbClr val="C00000"/>
                </a:solidFill>
                <a:latin typeface="Times New Roman (Headings)"/>
              </a:rPr>
              <a:t> </a:t>
            </a:r>
            <a:r>
              <a:rPr lang="en-US" sz="3600" b="1" dirty="0" smtClean="0">
                <a:solidFill>
                  <a:srgbClr val="00B0F0"/>
                </a:solidFill>
                <a:latin typeface="Times New Roman (Headings)"/>
              </a:rPr>
              <a:t>Thu thập thông tin về tổ chức</a:t>
            </a:r>
            <a:endParaRPr lang="en-US" altLang="en-US" sz="3600" b="1" dirty="0">
              <a:solidFill>
                <a:srgbClr val="00B0F0"/>
              </a:solidFill>
            </a:endParaRPr>
          </a:p>
        </p:txBody>
      </p:sp>
      <p:sp>
        <p:nvSpPr>
          <p:cNvPr id="379907" name="Rectangle 3"/>
          <p:cNvSpPr>
            <a:spLocks noGrp="1" noChangeArrowheads="1"/>
          </p:cNvSpPr>
          <p:nvPr>
            <p:ph type="body" idx="1"/>
          </p:nvPr>
        </p:nvSpPr>
        <p:spPr>
          <a:xfrm>
            <a:off x="457200" y="1828800"/>
            <a:ext cx="8305800" cy="3581400"/>
          </a:xfrm>
        </p:spPr>
        <p:txBody>
          <a:bodyPr numCol="2" spcCol="0"/>
          <a:lstStyle/>
          <a:p>
            <a:pPr algn="just">
              <a:lnSpc>
                <a:spcPct val="150000"/>
              </a:lnSpc>
              <a:buClr>
                <a:srgbClr val="FF0000"/>
              </a:buClr>
              <a:buFont typeface="Wingdings" pitchFamily="2" charset="2"/>
              <a:buChar char="§"/>
            </a:pPr>
            <a:r>
              <a:rPr lang="en-US" sz="2400" dirty="0" smtClean="0">
                <a:latin typeface="Times New Roman (Headings)"/>
              </a:rPr>
              <a:t>Thông tin nhân viên</a:t>
            </a:r>
          </a:p>
          <a:p>
            <a:pPr algn="just">
              <a:lnSpc>
                <a:spcPct val="150000"/>
              </a:lnSpc>
              <a:buClr>
                <a:srgbClr val="FF0000"/>
              </a:buClr>
              <a:buFont typeface="Wingdings" pitchFamily="2" charset="2"/>
              <a:buChar char="§"/>
            </a:pPr>
            <a:r>
              <a:rPr lang="en-US" sz="2400" dirty="0" smtClean="0">
                <a:latin typeface="Times New Roman (Headings)"/>
              </a:rPr>
              <a:t>Tổ chức website</a:t>
            </a:r>
          </a:p>
          <a:p>
            <a:pPr algn="just">
              <a:lnSpc>
                <a:spcPct val="150000"/>
              </a:lnSpc>
              <a:buClr>
                <a:srgbClr val="FF0000"/>
              </a:buClr>
              <a:buFont typeface="Wingdings" pitchFamily="2" charset="2"/>
              <a:buChar char="§"/>
            </a:pPr>
            <a:r>
              <a:rPr lang="en-US" sz="2400" dirty="0" smtClean="0">
                <a:latin typeface="Times New Roman (Headings)"/>
              </a:rPr>
              <a:t>Danh sách các công ty</a:t>
            </a:r>
          </a:p>
          <a:p>
            <a:pPr algn="just">
              <a:lnSpc>
                <a:spcPct val="150000"/>
              </a:lnSpc>
              <a:buClr>
                <a:srgbClr val="FF0000"/>
              </a:buClr>
              <a:buFont typeface="Wingdings" pitchFamily="2" charset="2"/>
              <a:buChar char="§"/>
            </a:pPr>
            <a:endParaRPr lang="en-US" sz="2400" dirty="0">
              <a:latin typeface="Times New Roman (Headings)"/>
            </a:endParaRPr>
          </a:p>
          <a:p>
            <a:pPr algn="just">
              <a:lnSpc>
                <a:spcPct val="150000"/>
              </a:lnSpc>
              <a:buClr>
                <a:srgbClr val="FF0000"/>
              </a:buClr>
              <a:buFont typeface="Wingdings" pitchFamily="2" charset="2"/>
              <a:buChar char="§"/>
            </a:pPr>
            <a:endParaRPr lang="en-US" sz="2400" dirty="0" smtClean="0">
              <a:latin typeface="Times New Roman (Headings)"/>
            </a:endParaRPr>
          </a:p>
          <a:p>
            <a:pPr algn="just">
              <a:lnSpc>
                <a:spcPct val="150000"/>
              </a:lnSpc>
              <a:buClr>
                <a:srgbClr val="FF0000"/>
              </a:buClr>
              <a:buFont typeface="Wingdings" pitchFamily="2" charset="2"/>
              <a:buChar char="§"/>
            </a:pPr>
            <a:r>
              <a:rPr lang="en-US" sz="2400" dirty="0" smtClean="0">
                <a:latin typeface="Times New Roman (Headings)"/>
              </a:rPr>
              <a:t>Địa chỉ và số điện thoại</a:t>
            </a:r>
          </a:p>
          <a:p>
            <a:pPr algn="just">
              <a:lnSpc>
                <a:spcPct val="150000"/>
              </a:lnSpc>
              <a:buClr>
                <a:srgbClr val="FF0000"/>
              </a:buClr>
              <a:buFont typeface="Wingdings" pitchFamily="2" charset="2"/>
              <a:buChar char="§"/>
            </a:pPr>
            <a:r>
              <a:rPr lang="en-US" sz="2400" dirty="0" smtClean="0">
                <a:latin typeface="Times New Roman (Headings)"/>
              </a:rPr>
              <a:t>Nền tảng và tổ chức</a:t>
            </a:r>
          </a:p>
          <a:p>
            <a:pPr algn="just">
              <a:lnSpc>
                <a:spcPct val="150000"/>
              </a:lnSpc>
              <a:buClr>
                <a:srgbClr val="FF0000"/>
              </a:buClr>
              <a:buFont typeface="Wingdings" pitchFamily="2" charset="2"/>
              <a:buChar char="§"/>
            </a:pPr>
            <a:r>
              <a:rPr lang="en-US" sz="2400" dirty="0" smtClean="0">
                <a:latin typeface="Times New Roman (Headings)"/>
              </a:rPr>
              <a:t>Tin tức về các bài viết, bài báo</a:t>
            </a: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10</a:t>
            </a:fld>
            <a:endParaRPr lang="en-US"/>
          </a:p>
        </p:txBody>
      </p:sp>
    </p:spTree>
    <p:extLst>
      <p:ext uri="{BB962C8B-B14F-4D97-AF65-F5344CB8AC3E}">
        <p14:creationId xmlns:p14="http://schemas.microsoft.com/office/powerpoint/2010/main" val="2176128078"/>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381000" y="304800"/>
            <a:ext cx="8963025" cy="917575"/>
          </a:xfrm>
        </p:spPr>
        <p:txBody>
          <a:bodyPr/>
          <a:lstStyle/>
          <a:p>
            <a:r>
              <a:rPr lang="en-US" sz="3600" b="1" dirty="0" smtClean="0">
                <a:solidFill>
                  <a:srgbClr val="C00000"/>
                </a:solidFill>
                <a:latin typeface="Times New Roman (Headings)"/>
              </a:rPr>
              <a:t>   2.1.3 Mối đe dọa của </a:t>
            </a:r>
            <a:r>
              <a:rPr lang="en-US" sz="3600" b="1" dirty="0" err="1" smtClean="0">
                <a:solidFill>
                  <a:srgbClr val="C00000"/>
                </a:solidFill>
                <a:latin typeface="Times New Roman (Headings)"/>
              </a:rPr>
              <a:t>footprinting</a:t>
            </a:r>
            <a:endParaRPr lang="en-US" altLang="en-US" sz="3600" b="1" dirty="0">
              <a:solidFill>
                <a:srgbClr val="C00000"/>
              </a:solidFill>
            </a:endParaRPr>
          </a:p>
        </p:txBody>
      </p:sp>
      <p:sp>
        <p:nvSpPr>
          <p:cNvPr id="379907" name="Rectangle 3"/>
          <p:cNvSpPr>
            <a:spLocks noGrp="1" noChangeArrowheads="1"/>
          </p:cNvSpPr>
          <p:nvPr>
            <p:ph type="body" idx="1"/>
          </p:nvPr>
        </p:nvSpPr>
        <p:spPr>
          <a:xfrm>
            <a:off x="457200" y="1600200"/>
            <a:ext cx="8229600" cy="3581400"/>
          </a:xfrm>
        </p:spPr>
        <p:txBody>
          <a:bodyPr/>
          <a:lstStyle/>
          <a:p>
            <a:pPr algn="just">
              <a:lnSpc>
                <a:spcPct val="150000"/>
              </a:lnSpc>
              <a:buClr>
                <a:srgbClr val="FF0000"/>
              </a:buClr>
              <a:buFont typeface="Wingdings" pitchFamily="2" charset="2"/>
              <a:buChar char="v"/>
            </a:pPr>
            <a:r>
              <a:rPr lang="en-US" dirty="0" smtClean="0">
                <a:latin typeface="Times New Roman (Headings)"/>
              </a:rPr>
              <a:t>Mối đe dọa</a:t>
            </a:r>
          </a:p>
          <a:p>
            <a:pPr algn="just">
              <a:lnSpc>
                <a:spcPct val="150000"/>
              </a:lnSpc>
              <a:buClr>
                <a:srgbClr val="FF0000"/>
              </a:buClr>
              <a:buFont typeface="Wingdings" pitchFamily="2" charset="2"/>
              <a:buChar char="v"/>
            </a:pPr>
            <a:r>
              <a:rPr lang="en-US" dirty="0" smtClean="0">
                <a:latin typeface="Times New Roman (Headings)"/>
              </a:rPr>
              <a:t>Phương pháp phòng chống</a:t>
            </a: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11</a:t>
            </a:fld>
            <a:endParaRPr lang="en-US"/>
          </a:p>
        </p:txBody>
      </p:sp>
    </p:spTree>
    <p:extLst>
      <p:ext uri="{BB962C8B-B14F-4D97-AF65-F5344CB8AC3E}">
        <p14:creationId xmlns:p14="http://schemas.microsoft.com/office/powerpoint/2010/main" val="4288612501"/>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180975" y="304800"/>
            <a:ext cx="8963025" cy="917575"/>
          </a:xfrm>
        </p:spPr>
        <p:txBody>
          <a:bodyPr/>
          <a:lstStyle/>
          <a:p>
            <a:r>
              <a:rPr lang="en-US" sz="3600" b="1" dirty="0" smtClean="0">
                <a:solidFill>
                  <a:srgbClr val="00B0F0"/>
                </a:solidFill>
                <a:latin typeface="Times New Roman (Headings)"/>
              </a:rPr>
              <a:t>Mối đe dọa</a:t>
            </a:r>
            <a:endParaRPr lang="en-US" altLang="en-US" sz="3600" b="1" dirty="0">
              <a:solidFill>
                <a:srgbClr val="00B0F0"/>
              </a:solidFill>
            </a:endParaRPr>
          </a:p>
        </p:txBody>
      </p:sp>
      <p:sp>
        <p:nvSpPr>
          <p:cNvPr id="379907" name="Rectangle 3"/>
          <p:cNvSpPr>
            <a:spLocks noGrp="1" noChangeArrowheads="1"/>
          </p:cNvSpPr>
          <p:nvPr>
            <p:ph type="body" idx="1"/>
          </p:nvPr>
        </p:nvSpPr>
        <p:spPr>
          <a:xfrm>
            <a:off x="381000" y="1524000"/>
            <a:ext cx="8458200" cy="3581400"/>
          </a:xfrm>
        </p:spPr>
        <p:txBody>
          <a:bodyPr/>
          <a:lstStyle/>
          <a:p>
            <a:pPr algn="just">
              <a:lnSpc>
                <a:spcPct val="150000"/>
              </a:lnSpc>
              <a:buClr>
                <a:srgbClr val="FF0000"/>
              </a:buClr>
              <a:buFont typeface="Wingdings" pitchFamily="2" charset="2"/>
              <a:buChar char="v"/>
            </a:pPr>
            <a:r>
              <a:rPr lang="en-US" sz="2400" dirty="0" smtClean="0">
                <a:latin typeface="Times New Roman (Headings)"/>
              </a:rPr>
              <a:t> Hacker dành 90% thời gian để khảo sát, thăm dò hệ thống, 10% còn lại dành đẻ tấn công.</a:t>
            </a:r>
          </a:p>
          <a:p>
            <a:pPr algn="just">
              <a:lnSpc>
                <a:spcPct val="150000"/>
              </a:lnSpc>
              <a:buClr>
                <a:srgbClr val="FF0000"/>
              </a:buClr>
              <a:buFont typeface="Wingdings" pitchFamily="2" charset="2"/>
              <a:buChar char="v"/>
            </a:pPr>
            <a:r>
              <a:rPr lang="en-US" sz="2400" dirty="0" smtClean="0">
                <a:latin typeface="Times New Roman (Headings)"/>
              </a:rPr>
              <a:t>Khi hacker thu thập được thông tin hệ thống có giá trị như: tài khoản, mật khẩu, hệ thống điều hành, sơ đồ cơ sở dữ liệu… có thể gây ra hậu quả nghiêm trọng như: chiếm đoạt tài khoản ngân hàng, phá hoại kinh doanh, hoạt động gián điệp, mất sự riêng tư, rò rỉ thông tin, phá hoại hệ thống…</a:t>
            </a: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12</a:t>
            </a:fld>
            <a:endParaRPr lang="en-US"/>
          </a:p>
        </p:txBody>
      </p:sp>
    </p:spTree>
    <p:extLst>
      <p:ext uri="{BB962C8B-B14F-4D97-AF65-F5344CB8AC3E}">
        <p14:creationId xmlns:p14="http://schemas.microsoft.com/office/powerpoint/2010/main" val="1952418185"/>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180975" y="304800"/>
            <a:ext cx="8963025" cy="917575"/>
          </a:xfrm>
        </p:spPr>
        <p:txBody>
          <a:bodyPr/>
          <a:lstStyle/>
          <a:p>
            <a:r>
              <a:rPr lang="en-US" sz="3600" b="1" dirty="0" smtClean="0">
                <a:solidFill>
                  <a:srgbClr val="00B0F0"/>
                </a:solidFill>
                <a:latin typeface="Times New Roman (Headings)"/>
              </a:rPr>
              <a:t>Phương pháp phòng chống</a:t>
            </a:r>
            <a:endParaRPr lang="en-US" altLang="en-US" sz="3600" b="1" dirty="0">
              <a:solidFill>
                <a:srgbClr val="00B0F0"/>
              </a:solidFill>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13</a:t>
            </a:fld>
            <a:endParaRPr lang="en-US"/>
          </a:p>
        </p:txBody>
      </p:sp>
      <p:sp>
        <p:nvSpPr>
          <p:cNvPr id="8" name="Rectangle 3"/>
          <p:cNvSpPr txBox="1">
            <a:spLocks noChangeArrowheads="1"/>
          </p:cNvSpPr>
          <p:nvPr/>
        </p:nvSpPr>
        <p:spPr>
          <a:xfrm>
            <a:off x="381000" y="1371600"/>
            <a:ext cx="8382000" cy="3581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buClr>
                <a:srgbClr val="FF0000"/>
              </a:buClr>
              <a:buFont typeface="Wingdings" pitchFamily="2" charset="2"/>
              <a:buChar char="§"/>
            </a:pPr>
            <a:r>
              <a:rPr lang="vi-VN" sz="2400" dirty="0">
                <a:latin typeface="Times New Roman (Headings)"/>
              </a:rPr>
              <a:t>Cấu hình router hay firewall không phản hồi các chương trình dò tìm như Ping bằng cách chặn tín hiệu ICMP ECHO </a:t>
            </a:r>
            <a:r>
              <a:rPr lang="vi-VN" sz="2400" dirty="0" smtClean="0">
                <a:latin typeface="Times New Roman (Headings)"/>
              </a:rPr>
              <a:t>Request/Reply</a:t>
            </a:r>
            <a:r>
              <a:rPr lang="en-US" sz="2400" dirty="0" smtClean="0">
                <a:latin typeface="Times New Roman (Headings)"/>
              </a:rPr>
              <a:t>.</a:t>
            </a:r>
            <a:r>
              <a:rPr lang="vi-VN" sz="2400" dirty="0" smtClean="0">
                <a:latin typeface="Times New Roman (Headings)"/>
              </a:rPr>
              <a:t> </a:t>
            </a:r>
            <a:endParaRPr lang="vi-VN" sz="2400" dirty="0">
              <a:latin typeface="Times New Roman (Headings)"/>
            </a:endParaRPr>
          </a:p>
          <a:p>
            <a:pPr algn="just">
              <a:lnSpc>
                <a:spcPct val="150000"/>
              </a:lnSpc>
              <a:buClr>
                <a:srgbClr val="FF0000"/>
              </a:buClr>
              <a:buFont typeface="Wingdings" pitchFamily="2" charset="2"/>
              <a:buChar char="§"/>
            </a:pPr>
            <a:r>
              <a:rPr lang="vi-VN" sz="2400" dirty="0">
                <a:latin typeface="Times New Roman (Headings)"/>
              </a:rPr>
              <a:t>Tắt những giao thức không dùng trên máy chủ web. </a:t>
            </a:r>
            <a:r>
              <a:rPr lang="vi-VN" sz="2400" dirty="0" smtClean="0">
                <a:latin typeface="Times New Roman (Headings)"/>
              </a:rPr>
              <a:t> </a:t>
            </a:r>
            <a:endParaRPr lang="vi-VN" sz="2400" dirty="0">
              <a:latin typeface="Times New Roman (Headings)"/>
            </a:endParaRPr>
          </a:p>
          <a:p>
            <a:pPr algn="just">
              <a:lnSpc>
                <a:spcPct val="150000"/>
              </a:lnSpc>
              <a:buClr>
                <a:srgbClr val="FF0000"/>
              </a:buClr>
              <a:buFont typeface="Wingdings" pitchFamily="2" charset="2"/>
              <a:buChar char="§"/>
            </a:pPr>
            <a:r>
              <a:rPr lang="vi-VN" sz="2400" dirty="0">
                <a:latin typeface="Times New Roman (Headings)"/>
              </a:rPr>
              <a:t>Kiểm soát cổng dịch vụ với nhũng quy tắt chặt chẽ trên firewall. </a:t>
            </a:r>
            <a:r>
              <a:rPr lang="vi-VN" sz="2400" dirty="0" smtClean="0">
                <a:latin typeface="Times New Roman (Headings)"/>
              </a:rPr>
              <a:t> </a:t>
            </a:r>
            <a:endParaRPr lang="vi-VN" sz="2400" dirty="0">
              <a:latin typeface="Times New Roman (Headings)"/>
            </a:endParaRPr>
          </a:p>
          <a:p>
            <a:pPr algn="just">
              <a:lnSpc>
                <a:spcPct val="150000"/>
              </a:lnSpc>
              <a:buClr>
                <a:srgbClr val="FF0000"/>
              </a:buClr>
              <a:buFont typeface="Wingdings" pitchFamily="2" charset="2"/>
              <a:buChar char="§"/>
            </a:pPr>
            <a:r>
              <a:rPr lang="vi-VN" sz="2400" dirty="0">
                <a:latin typeface="Times New Roman (Headings)"/>
              </a:rPr>
              <a:t>Triển khai hệ thống IDS (dò tìm xâm nhập trái phép) để cảnh báo cho quản trị viên khi có hành động khả </a:t>
            </a:r>
            <a:r>
              <a:rPr lang="vi-VN" sz="2400" dirty="0" smtClean="0">
                <a:latin typeface="Times New Roman (Headings)"/>
              </a:rPr>
              <a:t>nghi</a:t>
            </a:r>
            <a:r>
              <a:rPr lang="en-US" sz="2400" dirty="0" smtClean="0">
                <a:latin typeface="Times New Roman (Headings)"/>
              </a:rPr>
              <a:t>.</a:t>
            </a:r>
            <a:r>
              <a:rPr lang="vi-VN" sz="2400" dirty="0" smtClean="0">
                <a:latin typeface="Times New Roman (Headings)"/>
              </a:rPr>
              <a:t> </a:t>
            </a:r>
            <a:endParaRPr lang="en-US" sz="2400" dirty="0" smtClean="0">
              <a:latin typeface="Times New Roman (Headings)"/>
            </a:endParaRPr>
          </a:p>
          <a:p>
            <a:pPr marL="0" indent="0" algn="just">
              <a:lnSpc>
                <a:spcPct val="150000"/>
              </a:lnSpc>
              <a:buClr>
                <a:srgbClr val="FF0000"/>
              </a:buClr>
              <a:buNone/>
            </a:pPr>
            <a:endParaRPr lang="en-US" sz="2400" dirty="0">
              <a:latin typeface="Times New Roman (Headings)"/>
            </a:endParaRPr>
          </a:p>
          <a:p>
            <a:pPr marL="0" indent="0" algn="just">
              <a:lnSpc>
                <a:spcPct val="150000"/>
              </a:lnSpc>
              <a:buClr>
                <a:srgbClr val="FF0000"/>
              </a:buClr>
              <a:buNone/>
            </a:pPr>
            <a:endParaRPr lang="en-US" sz="2000" dirty="0" smtClean="0">
              <a:latin typeface="Times New Roman (Headings)"/>
            </a:endParaRPr>
          </a:p>
        </p:txBody>
      </p:sp>
    </p:spTree>
    <p:extLst>
      <p:ext uri="{BB962C8B-B14F-4D97-AF65-F5344CB8AC3E}">
        <p14:creationId xmlns:p14="http://schemas.microsoft.com/office/powerpoint/2010/main" val="2004000919"/>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180975" y="304800"/>
            <a:ext cx="8963025" cy="917575"/>
          </a:xfrm>
        </p:spPr>
        <p:txBody>
          <a:bodyPr/>
          <a:lstStyle/>
          <a:p>
            <a:r>
              <a:rPr lang="en-US" sz="3600" b="1" dirty="0" smtClean="0">
                <a:solidFill>
                  <a:srgbClr val="00B0F0"/>
                </a:solidFill>
                <a:latin typeface="Times New Roman (Headings)"/>
              </a:rPr>
              <a:t>Phương pháp phòng chống</a:t>
            </a:r>
            <a:endParaRPr lang="en-US" altLang="en-US" sz="3600" b="1" dirty="0">
              <a:solidFill>
                <a:srgbClr val="00B0F0"/>
              </a:solidFill>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14</a:t>
            </a:fld>
            <a:endParaRPr lang="en-US"/>
          </a:p>
        </p:txBody>
      </p:sp>
      <p:sp>
        <p:nvSpPr>
          <p:cNvPr id="8" name="Rectangle 3"/>
          <p:cNvSpPr txBox="1">
            <a:spLocks noChangeArrowheads="1"/>
          </p:cNvSpPr>
          <p:nvPr/>
        </p:nvSpPr>
        <p:spPr>
          <a:xfrm>
            <a:off x="381000" y="1524000"/>
            <a:ext cx="8458200" cy="358140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a:lnSpc>
                <a:spcPct val="150000"/>
              </a:lnSpc>
              <a:buClr>
                <a:srgbClr val="FF0000"/>
              </a:buClr>
              <a:buFont typeface="Wingdings" pitchFamily="2" charset="2"/>
              <a:buChar char="§"/>
            </a:pPr>
            <a:r>
              <a:rPr lang="vi-VN" sz="2400" dirty="0" smtClean="0">
                <a:latin typeface="Times New Roman (Headings)"/>
              </a:rPr>
              <a:t>Kiểm </a:t>
            </a:r>
            <a:r>
              <a:rPr lang="vi-VN" sz="2400" dirty="0">
                <a:latin typeface="Times New Roman (Headings)"/>
              </a:rPr>
              <a:t>soát thông tin cẩn thận trước khi công bố trên internet. </a:t>
            </a:r>
            <a:r>
              <a:rPr lang="vi-VN" sz="2400" dirty="0" smtClean="0">
                <a:latin typeface="Times New Roman (Headings)"/>
              </a:rPr>
              <a:t> </a:t>
            </a:r>
            <a:endParaRPr lang="vi-VN" sz="2400" dirty="0">
              <a:latin typeface="Times New Roman (Headings)"/>
            </a:endParaRPr>
          </a:p>
          <a:p>
            <a:pPr algn="just">
              <a:lnSpc>
                <a:spcPct val="150000"/>
              </a:lnSpc>
              <a:buClr>
                <a:srgbClr val="FF0000"/>
              </a:buClr>
              <a:buFont typeface="Wingdings" pitchFamily="2" charset="2"/>
              <a:buChar char="§"/>
            </a:pPr>
            <a:r>
              <a:rPr lang="vi-VN" sz="2400" dirty="0">
                <a:latin typeface="Times New Roman (Headings)"/>
              </a:rPr>
              <a:t>Tự thực hiện footprinting trên hệ thống của mình để phát hiện các thông tin nhạy cảm. </a:t>
            </a:r>
            <a:r>
              <a:rPr lang="vi-VN" sz="2400" dirty="0" smtClean="0">
                <a:latin typeface="Times New Roman (Headings)"/>
              </a:rPr>
              <a:t> </a:t>
            </a:r>
            <a:endParaRPr lang="vi-VN" sz="2400" dirty="0">
              <a:latin typeface="Times New Roman (Headings)"/>
            </a:endParaRPr>
          </a:p>
          <a:p>
            <a:pPr algn="just">
              <a:lnSpc>
                <a:spcPct val="150000"/>
              </a:lnSpc>
              <a:buClr>
                <a:srgbClr val="FF0000"/>
              </a:buClr>
              <a:buFont typeface="Wingdings" pitchFamily="2" charset="2"/>
              <a:buChar char="§"/>
            </a:pPr>
            <a:r>
              <a:rPr lang="vi-VN" sz="2400" dirty="0">
                <a:latin typeface="Times New Roman (Headings)"/>
              </a:rPr>
              <a:t>Ngăn ngừa những ứng dụng tìm kiếm lưu cache trang web. </a:t>
            </a:r>
            <a:r>
              <a:rPr lang="vi-VN" sz="2400" dirty="0" smtClean="0">
                <a:latin typeface="Times New Roman (Headings)"/>
              </a:rPr>
              <a:t> </a:t>
            </a:r>
            <a:endParaRPr lang="vi-VN" sz="2400" dirty="0">
              <a:latin typeface="Times New Roman (Headings)"/>
            </a:endParaRPr>
          </a:p>
          <a:p>
            <a:pPr algn="just">
              <a:lnSpc>
                <a:spcPct val="150000"/>
              </a:lnSpc>
              <a:buClr>
                <a:srgbClr val="FF0000"/>
              </a:buClr>
              <a:buFont typeface="Wingdings" pitchFamily="2" charset="2"/>
              <a:buChar char="§"/>
            </a:pPr>
            <a:r>
              <a:rPr lang="vi-VN" sz="2400" dirty="0">
                <a:latin typeface="Times New Roman (Headings)"/>
              </a:rPr>
              <a:t>Tắt chức năng duyệt thư mục, tách domain nội bộ với domain dùng cho mục đích công cộng. </a:t>
            </a:r>
            <a:endParaRPr lang="en-US" sz="2400" dirty="0" smtClean="0">
              <a:latin typeface="Times New Roman (Headings)"/>
            </a:endParaRPr>
          </a:p>
        </p:txBody>
      </p:sp>
    </p:spTree>
    <p:extLst>
      <p:ext uri="{BB962C8B-B14F-4D97-AF65-F5344CB8AC3E}">
        <p14:creationId xmlns:p14="http://schemas.microsoft.com/office/powerpoint/2010/main" val="2356597128"/>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C00000"/>
                </a:solidFill>
                <a:latin typeface="Times New Roman (Headings)"/>
              </a:rPr>
              <a:t>   2.1.4 Một số ví dụ điển hình</a:t>
            </a:r>
            <a:endParaRPr lang="en-US" altLang="en-US" sz="3600" b="1" dirty="0">
              <a:solidFill>
                <a:srgbClr val="C00000"/>
              </a:solidFill>
            </a:endParaRPr>
          </a:p>
        </p:txBody>
      </p:sp>
      <p:sp>
        <p:nvSpPr>
          <p:cNvPr id="379907" name="Rectangle 3"/>
          <p:cNvSpPr>
            <a:spLocks noGrp="1" noChangeArrowheads="1"/>
          </p:cNvSpPr>
          <p:nvPr>
            <p:ph type="body" idx="1"/>
          </p:nvPr>
        </p:nvSpPr>
        <p:spPr>
          <a:xfrm>
            <a:off x="457200" y="1676400"/>
            <a:ext cx="8077200" cy="3581400"/>
          </a:xfrm>
        </p:spPr>
        <p:txBody>
          <a:bodyPr/>
          <a:lstStyle/>
          <a:p>
            <a:pPr>
              <a:lnSpc>
                <a:spcPct val="150000"/>
              </a:lnSpc>
              <a:buClr>
                <a:srgbClr val="FF0000"/>
              </a:buClr>
              <a:buFont typeface="Wingdings" pitchFamily="2" charset="2"/>
              <a:buChar char="Ø"/>
            </a:pPr>
            <a:r>
              <a:rPr lang="en-US" dirty="0" smtClean="0">
                <a:latin typeface="Times New Roman (Headings)"/>
              </a:rPr>
              <a:t>Thông </a:t>
            </a:r>
            <a:r>
              <a:rPr lang="en-US" dirty="0">
                <a:latin typeface="Times New Roman (Headings)"/>
              </a:rPr>
              <a:t>tin địa chỉ IP</a:t>
            </a:r>
          </a:p>
          <a:p>
            <a:pPr>
              <a:lnSpc>
                <a:spcPct val="150000"/>
              </a:lnSpc>
              <a:buClr>
                <a:srgbClr val="FF0000"/>
              </a:buClr>
              <a:buFont typeface="Wingdings" pitchFamily="2" charset="2"/>
              <a:buChar char="Ø"/>
            </a:pPr>
            <a:r>
              <a:rPr lang="en-US" dirty="0" smtClean="0">
                <a:latin typeface="Times New Roman (Headings)"/>
              </a:rPr>
              <a:t>Thông </a:t>
            </a:r>
            <a:r>
              <a:rPr lang="en-US" dirty="0">
                <a:latin typeface="Times New Roman (Headings)"/>
              </a:rPr>
              <a:t>tin domain name</a:t>
            </a:r>
          </a:p>
          <a:p>
            <a:pPr>
              <a:lnSpc>
                <a:spcPct val="150000"/>
              </a:lnSpc>
              <a:buClr>
                <a:srgbClr val="FF0000"/>
              </a:buClr>
              <a:buFont typeface="Wingdings" pitchFamily="2" charset="2"/>
              <a:buChar char="Ø"/>
            </a:pPr>
            <a:r>
              <a:rPr lang="en-US" dirty="0" smtClean="0">
                <a:latin typeface="Times New Roman (Headings)"/>
              </a:rPr>
              <a:t>Xác </a:t>
            </a:r>
            <a:r>
              <a:rPr lang="en-US" dirty="0">
                <a:latin typeface="Times New Roman (Headings)"/>
              </a:rPr>
              <a:t>định vị trí</a:t>
            </a:r>
          </a:p>
          <a:p>
            <a:pPr>
              <a:lnSpc>
                <a:spcPct val="150000"/>
              </a:lnSpc>
              <a:buClr>
                <a:srgbClr val="FF0000"/>
              </a:buClr>
              <a:buFont typeface="Wingdings" pitchFamily="2" charset="2"/>
              <a:buChar char="Ø"/>
            </a:pPr>
            <a:r>
              <a:rPr lang="en-US" dirty="0" smtClean="0">
                <a:latin typeface="Times New Roman (Headings)"/>
              </a:rPr>
              <a:t>Sử </a:t>
            </a:r>
            <a:r>
              <a:rPr lang="en-US" dirty="0">
                <a:latin typeface="Times New Roman (Headings)"/>
              </a:rPr>
              <a:t>dụng tools </a:t>
            </a:r>
            <a:r>
              <a:rPr lang="en-US" dirty="0" err="1">
                <a:latin typeface="Times New Roman (Headings)"/>
              </a:rPr>
              <a:t>google</a:t>
            </a:r>
            <a:r>
              <a:rPr lang="en-US" dirty="0">
                <a:latin typeface="Times New Roman (Headings)"/>
              </a:rPr>
              <a:t> hack</a:t>
            </a:r>
          </a:p>
          <a:p>
            <a:pPr>
              <a:lnSpc>
                <a:spcPct val="150000"/>
              </a:lnSpc>
              <a:buClr>
                <a:srgbClr val="FF0000"/>
              </a:buClr>
              <a:buFont typeface="Wingdings" pitchFamily="2" charset="2"/>
              <a:buChar char="Ø"/>
            </a:pPr>
            <a:r>
              <a:rPr lang="en-US" dirty="0" smtClean="0">
                <a:latin typeface="Times New Roman (Headings)"/>
              </a:rPr>
              <a:t>Lan </a:t>
            </a:r>
            <a:r>
              <a:rPr lang="en-US" dirty="0" err="1">
                <a:latin typeface="Times New Roman (Headings)"/>
              </a:rPr>
              <a:t>whois</a:t>
            </a:r>
            <a:endParaRPr lang="en-US" dirty="0" smtClean="0">
              <a:latin typeface="Times New Roman (Headings)"/>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15</a:t>
            </a:fld>
            <a:endParaRPr lang="en-US"/>
          </a:p>
        </p:txBody>
      </p:sp>
    </p:spTree>
    <p:extLst>
      <p:ext uri="{BB962C8B-B14F-4D97-AF65-F5344CB8AC3E}">
        <p14:creationId xmlns:p14="http://schemas.microsoft.com/office/powerpoint/2010/main" val="3863961649"/>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Thông tin địa chỉ IP</a:t>
            </a:r>
            <a:endParaRPr lang="en-US" altLang="en-US" sz="3600" b="1" dirty="0">
              <a:solidFill>
                <a:srgbClr val="00B0F0"/>
              </a:solidFill>
            </a:endParaRPr>
          </a:p>
        </p:txBody>
      </p:sp>
      <p:sp>
        <p:nvSpPr>
          <p:cNvPr id="379907" name="Rectangle 3"/>
          <p:cNvSpPr>
            <a:spLocks noGrp="1" noChangeArrowheads="1"/>
          </p:cNvSpPr>
          <p:nvPr>
            <p:ph type="body" idx="1"/>
          </p:nvPr>
        </p:nvSpPr>
        <p:spPr>
          <a:xfrm>
            <a:off x="609600" y="1600200"/>
            <a:ext cx="8077200" cy="3581400"/>
          </a:xfrm>
        </p:spPr>
        <p:txBody>
          <a:bodyPr/>
          <a:lstStyle/>
          <a:p>
            <a:pPr marL="0" indent="0" algn="just">
              <a:lnSpc>
                <a:spcPct val="200000"/>
              </a:lnSpc>
              <a:buClr>
                <a:srgbClr val="FF0000"/>
              </a:buClr>
              <a:buNone/>
            </a:pPr>
            <a:r>
              <a:rPr lang="en-US" sz="2700" dirty="0" smtClean="0">
                <a:latin typeface="Times New Roman (Headings)"/>
              </a:rPr>
              <a:t>Ngày nay công nghệ thông tin được áp dụng hầu hết vào các lĩnh vực trong cuộc sống. Khi khảo sát được một địa chỉ IP, muốn tra cứu thông tin về địa chỉ IP này thuộc quốc gia nào chúng ta có thể dùng phần mềm </a:t>
            </a:r>
            <a:r>
              <a:rPr lang="en-US" sz="2700" b="1" dirty="0" err="1" smtClean="0">
                <a:latin typeface="Times New Roman (Headings)"/>
              </a:rPr>
              <a:t>CountryWhois</a:t>
            </a:r>
            <a:r>
              <a:rPr lang="en-US" sz="2700" b="1" dirty="0" smtClean="0">
                <a:latin typeface="Times New Roman (Headings)"/>
              </a:rPr>
              <a:t> </a:t>
            </a:r>
            <a:r>
              <a:rPr lang="en-US" sz="2700" dirty="0" smtClean="0">
                <a:latin typeface="Times New Roman (Headings)"/>
              </a:rPr>
              <a:t>để tra cứu thông tin.</a:t>
            </a:r>
            <a:r>
              <a:rPr lang="en-US" sz="2800" dirty="0" smtClean="0">
                <a:latin typeface="Times New Roman (Headings)"/>
              </a:rPr>
              <a:t>	</a:t>
            </a:r>
            <a:endParaRPr lang="en-US" sz="2800" dirty="0">
              <a:latin typeface="Times New Roman (Headings)"/>
            </a:endParaRPr>
          </a:p>
        </p:txBody>
      </p:sp>
      <p:sp>
        <p:nvSpPr>
          <p:cNvPr id="2" name="Date Placeholder 1"/>
          <p:cNvSpPr>
            <a:spLocks noGrp="1"/>
          </p:cNvSpPr>
          <p:nvPr>
            <p:ph type="dt" sz="half" idx="10"/>
          </p:nvPr>
        </p:nvSpPr>
        <p:spPr/>
        <p:txBody>
          <a:bodyPr/>
          <a:lstStyle/>
          <a:p>
            <a:r>
              <a:rPr lang="en-US" dirty="0" err="1" smtClean="0"/>
              <a:t>Nguyễn</a:t>
            </a:r>
            <a:r>
              <a:rPr lang="en-US" dirty="0" smtClean="0"/>
              <a:t> Ngọc Tuyên</a:t>
            </a:r>
            <a:endParaRPr lang="en-US" dirty="0"/>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16</a:t>
            </a:fld>
            <a:endParaRPr lang="en-US"/>
          </a:p>
        </p:txBody>
      </p:sp>
    </p:spTree>
    <p:extLst>
      <p:ext uri="{BB962C8B-B14F-4D97-AF65-F5344CB8AC3E}">
        <p14:creationId xmlns:p14="http://schemas.microsoft.com/office/powerpoint/2010/main" val="1797051885"/>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Thông tin địa chỉ IP</a:t>
            </a:r>
            <a:endParaRPr lang="en-US" altLang="en-US" sz="3600" b="1" dirty="0">
              <a:solidFill>
                <a:srgbClr val="00B0F0"/>
              </a:solidFill>
            </a:endParaRPr>
          </a:p>
        </p:txBody>
      </p:sp>
      <p:sp>
        <p:nvSpPr>
          <p:cNvPr id="2" name="Date Placeholder 1"/>
          <p:cNvSpPr>
            <a:spLocks noGrp="1"/>
          </p:cNvSpPr>
          <p:nvPr>
            <p:ph type="dt" sz="half" idx="10"/>
          </p:nvPr>
        </p:nvSpPr>
        <p:spPr/>
        <p:txBody>
          <a:bodyPr/>
          <a:lstStyle/>
          <a:p>
            <a:r>
              <a:rPr lang="en-US" dirty="0" err="1" smtClean="0"/>
              <a:t>Nguyễn</a:t>
            </a:r>
            <a:r>
              <a:rPr lang="en-US" dirty="0" smtClean="0"/>
              <a:t> Ngọc Tuyên</a:t>
            </a:r>
            <a:endParaRPr lang="en-US" dirty="0"/>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17</a:t>
            </a:fld>
            <a:endParaRPr lang="en-US"/>
          </a:p>
        </p:txBody>
      </p:sp>
      <p:pic>
        <p:nvPicPr>
          <p:cNvPr id="5" name="Picture 4"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61" y="0"/>
            <a:ext cx="9182562" cy="6934200"/>
          </a:xfrm>
          <a:prstGeom prst="rect">
            <a:avLst/>
          </a:prstGeom>
        </p:spPr>
      </p:pic>
    </p:spTree>
    <p:extLst>
      <p:ext uri="{BB962C8B-B14F-4D97-AF65-F5344CB8AC3E}">
        <p14:creationId xmlns:p14="http://schemas.microsoft.com/office/powerpoint/2010/main" val="1007243286"/>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Thông tin domain name</a:t>
            </a:r>
            <a:endParaRPr lang="en-US" altLang="en-US" sz="3600" b="1" dirty="0">
              <a:solidFill>
                <a:srgbClr val="00B0F0"/>
              </a:solidFill>
            </a:endParaRPr>
          </a:p>
        </p:txBody>
      </p:sp>
      <p:sp>
        <p:nvSpPr>
          <p:cNvPr id="379907" name="Rectangle 3"/>
          <p:cNvSpPr>
            <a:spLocks noGrp="1" noChangeArrowheads="1"/>
          </p:cNvSpPr>
          <p:nvPr>
            <p:ph type="body" idx="1"/>
          </p:nvPr>
        </p:nvSpPr>
        <p:spPr>
          <a:xfrm>
            <a:off x="533400" y="1524000"/>
            <a:ext cx="8077200" cy="3581400"/>
          </a:xfrm>
        </p:spPr>
        <p:txBody>
          <a:bodyPr/>
          <a:lstStyle/>
          <a:p>
            <a:pPr>
              <a:lnSpc>
                <a:spcPct val="150000"/>
              </a:lnSpc>
              <a:buClr>
                <a:srgbClr val="FF0000"/>
              </a:buClr>
              <a:buFont typeface="Wingdings" pitchFamily="2" charset="2"/>
              <a:buChar char="Ø"/>
            </a:pPr>
            <a:r>
              <a:rPr lang="en-US" dirty="0" smtClean="0">
                <a:latin typeface="Times New Roman (Headings)"/>
              </a:rPr>
              <a:t>Khi biết một domain name chúng ta có thể tìm kiếm các thông tin của domain name và các website cùng nằm trong domain name đó.</a:t>
            </a:r>
          </a:p>
          <a:p>
            <a:pPr>
              <a:lnSpc>
                <a:spcPct val="150000"/>
              </a:lnSpc>
              <a:buClr>
                <a:srgbClr val="FF0000"/>
              </a:buClr>
              <a:buFont typeface="Wingdings" pitchFamily="2" charset="2"/>
              <a:buChar char="Ø"/>
            </a:pPr>
            <a:r>
              <a:rPr lang="en-US" dirty="0" smtClean="0">
                <a:latin typeface="Times New Roman (Headings)"/>
              </a:rPr>
              <a:t>Có thể sử dụng tools </a:t>
            </a:r>
            <a:r>
              <a:rPr lang="en-US" b="1" dirty="0" smtClean="0">
                <a:latin typeface="Times New Roman (Headings)"/>
              </a:rPr>
              <a:t>Active </a:t>
            </a:r>
            <a:r>
              <a:rPr lang="en-US" b="1" dirty="0" err="1" smtClean="0">
                <a:latin typeface="Times New Roman (Headings)"/>
              </a:rPr>
              <a:t>Whois</a:t>
            </a:r>
            <a:r>
              <a:rPr lang="en-US" b="1" dirty="0" smtClean="0">
                <a:latin typeface="Times New Roman (Headings)"/>
              </a:rPr>
              <a:t> </a:t>
            </a:r>
            <a:r>
              <a:rPr lang="en-US" dirty="0" smtClean="0">
                <a:latin typeface="Times New Roman (Headings)"/>
              </a:rPr>
              <a:t>hoặc website</a:t>
            </a:r>
            <a:r>
              <a:rPr lang="en-US" dirty="0">
                <a:latin typeface="Times New Roman (Headings)"/>
              </a:rPr>
              <a:t>: </a:t>
            </a:r>
            <a:r>
              <a:rPr lang="en-US" dirty="0">
                <a:latin typeface="Times New Roman (Headings)"/>
                <a:hlinkClick r:id="rId2"/>
              </a:rPr>
              <a:t>http://</a:t>
            </a:r>
            <a:r>
              <a:rPr lang="en-US" dirty="0" smtClean="0">
                <a:latin typeface="Times New Roman (Headings)"/>
                <a:hlinkClick r:id="rId2"/>
              </a:rPr>
              <a:t>centralops.net</a:t>
            </a:r>
            <a:r>
              <a:rPr lang="en-US" dirty="0" smtClean="0">
                <a:latin typeface="Times New Roman (Headings)"/>
              </a:rPr>
              <a:t> </a:t>
            </a:r>
            <a:endParaRPr lang="en-US" dirty="0">
              <a:latin typeface="Times New Roman (Headings)"/>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18</a:t>
            </a:fld>
            <a:endParaRPr lang="en-US"/>
          </a:p>
        </p:txBody>
      </p:sp>
    </p:spTree>
    <p:extLst>
      <p:ext uri="{BB962C8B-B14F-4D97-AF65-F5344CB8AC3E}">
        <p14:creationId xmlns:p14="http://schemas.microsoft.com/office/powerpoint/2010/main" val="48201178"/>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Thông tin domain name</a:t>
            </a:r>
            <a:endParaRPr lang="en-US" altLang="en-US" sz="3600" b="1" dirty="0">
              <a:solidFill>
                <a:srgbClr val="00B0F0"/>
              </a:solidFill>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19</a:t>
            </a:fld>
            <a:endParaRPr lang="en-US"/>
          </a:p>
        </p:txBody>
      </p:sp>
      <p:pic>
        <p:nvPicPr>
          <p:cNvPr id="3074" name="Picture 2" descr="https://html1-f.scribdassets.com/6o30zyrrcw5ve6pk/images/18-df2937038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636" y="0"/>
            <a:ext cx="9109364" cy="68898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830465"/>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Thông tin domain name</a:t>
            </a:r>
            <a:endParaRPr lang="en-US" altLang="en-US" sz="3600" b="1" dirty="0">
              <a:solidFill>
                <a:srgbClr val="00B0F0"/>
              </a:solidFill>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20</a:t>
            </a:fld>
            <a:endParaRPr lang="en-US"/>
          </a:p>
        </p:txBody>
      </p:sp>
      <p:pic>
        <p:nvPicPr>
          <p:cNvPr id="819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928"/>
            <a:ext cx="9067800" cy="68649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1096702"/>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409575" y="377825"/>
            <a:ext cx="8963025" cy="917575"/>
          </a:xfrm>
        </p:spPr>
        <p:txBody>
          <a:bodyPr/>
          <a:lstStyle/>
          <a:p>
            <a:r>
              <a:rPr lang="en-US" altLang="en-US" sz="3200" b="1" dirty="0" smtClean="0">
                <a:solidFill>
                  <a:srgbClr val="00B0F0"/>
                </a:solidFill>
                <a:latin typeface="Times New Roman (Headings)"/>
              </a:rPr>
              <a:t>Xác định </a:t>
            </a:r>
            <a:r>
              <a:rPr lang="en-US" altLang="en-US" sz="3200" b="1" dirty="0">
                <a:solidFill>
                  <a:srgbClr val="00B0F0"/>
                </a:solidFill>
                <a:latin typeface="Times New Roman (Headings)"/>
              </a:rPr>
              <a:t>vị trí dùng </a:t>
            </a:r>
            <a:r>
              <a:rPr lang="en-US" altLang="en-US" sz="3200" b="1" dirty="0" err="1">
                <a:solidFill>
                  <a:srgbClr val="00B0F0"/>
                </a:solidFill>
                <a:latin typeface="Times New Roman (Headings)"/>
              </a:rPr>
              <a:t>gmapcatcher</a:t>
            </a:r>
            <a:endParaRPr lang="en-US" altLang="en-US" sz="3200" b="1" dirty="0">
              <a:solidFill>
                <a:srgbClr val="00B0F0"/>
              </a:solidFill>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21</a:t>
            </a:fld>
            <a:endParaRPr lang="en-US"/>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3400" y="1371599"/>
            <a:ext cx="8382000" cy="48768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27850500"/>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Tools </a:t>
            </a:r>
            <a:r>
              <a:rPr lang="en-US" sz="3600" b="1" dirty="0" err="1" smtClean="0">
                <a:solidFill>
                  <a:srgbClr val="00B0F0"/>
                </a:solidFill>
                <a:latin typeface="Times New Roman (Headings)"/>
              </a:rPr>
              <a:t>google</a:t>
            </a:r>
            <a:r>
              <a:rPr lang="en-US" sz="3600" b="1" dirty="0" smtClean="0">
                <a:solidFill>
                  <a:srgbClr val="00B0F0"/>
                </a:solidFill>
                <a:latin typeface="Times New Roman (Headings)"/>
              </a:rPr>
              <a:t> hacks</a:t>
            </a:r>
            <a:endParaRPr lang="en-US" altLang="en-US" sz="3600" b="1" dirty="0">
              <a:solidFill>
                <a:srgbClr val="00B0F0"/>
              </a:solidFill>
            </a:endParaRPr>
          </a:p>
        </p:txBody>
      </p:sp>
      <p:sp>
        <p:nvSpPr>
          <p:cNvPr id="2" name="Date Placeholder 1"/>
          <p:cNvSpPr>
            <a:spLocks noGrp="1"/>
          </p:cNvSpPr>
          <p:nvPr>
            <p:ph type="dt" sz="half" idx="10"/>
          </p:nvPr>
        </p:nvSpPr>
        <p:spPr/>
        <p:txBody>
          <a:bodyPr/>
          <a:lstStyle/>
          <a:p>
            <a:r>
              <a:rPr lang="en-US" dirty="0" err="1" smtClean="0"/>
              <a:t>Nguyễn</a:t>
            </a:r>
            <a:r>
              <a:rPr lang="en-US" dirty="0" smtClean="0"/>
              <a:t> Ngọc Tuyên</a:t>
            </a:r>
            <a:endParaRPr lang="en-US" dirty="0"/>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22</a:t>
            </a:fld>
            <a:endParaRPr lang="en-US"/>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9144000" cy="5717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7215590"/>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Tools Lan </a:t>
            </a:r>
            <a:r>
              <a:rPr lang="en-US" sz="3600" b="1" dirty="0" err="1" smtClean="0">
                <a:solidFill>
                  <a:srgbClr val="00B0F0"/>
                </a:solidFill>
                <a:latin typeface="Times New Roman (Headings)"/>
              </a:rPr>
              <a:t>Whois</a:t>
            </a:r>
            <a:endParaRPr lang="en-US" altLang="en-US" sz="3600" b="1" dirty="0">
              <a:solidFill>
                <a:srgbClr val="00B0F0"/>
              </a:solidFill>
            </a:endParaRPr>
          </a:p>
        </p:txBody>
      </p:sp>
      <p:sp>
        <p:nvSpPr>
          <p:cNvPr id="379907" name="Rectangle 3"/>
          <p:cNvSpPr>
            <a:spLocks noGrp="1" noChangeArrowheads="1"/>
          </p:cNvSpPr>
          <p:nvPr>
            <p:ph type="body" idx="1"/>
          </p:nvPr>
        </p:nvSpPr>
        <p:spPr>
          <a:xfrm>
            <a:off x="533400" y="1905000"/>
            <a:ext cx="8077200" cy="3581400"/>
          </a:xfrm>
        </p:spPr>
        <p:txBody>
          <a:bodyPr/>
          <a:lstStyle/>
          <a:p>
            <a:pPr>
              <a:lnSpc>
                <a:spcPct val="150000"/>
              </a:lnSpc>
              <a:buClr>
                <a:srgbClr val="FF0000"/>
              </a:buClr>
              <a:buFont typeface="Wingdings" pitchFamily="2" charset="2"/>
              <a:buChar char="Ø"/>
            </a:pPr>
            <a:r>
              <a:rPr lang="en-US" dirty="0" smtClean="0">
                <a:latin typeface="Times New Roman (Headings)"/>
              </a:rPr>
              <a:t>Chương trình này sẽ giúp hacker tìm ra ai, ở đâu và thời điểm đăng ký tên miền mà hacker đang quan tâm đến. </a:t>
            </a:r>
            <a:r>
              <a:rPr lang="en-US" dirty="0" err="1" smtClean="0">
                <a:latin typeface="Times New Roman (Headings)"/>
              </a:rPr>
              <a:t>LanWhois</a:t>
            </a:r>
            <a:r>
              <a:rPr lang="en-US" dirty="0" smtClean="0">
                <a:latin typeface="Times New Roman (Headings)"/>
              </a:rPr>
              <a:t> sẽ trả lời tất cả các câu hỏi của hacker về tên miền, chủ sở hữu hoặc IP</a:t>
            </a:r>
            <a:endParaRPr lang="en-US" dirty="0">
              <a:latin typeface="Times New Roman (Headings)"/>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23</a:t>
            </a:fld>
            <a:endParaRPr lang="en-US"/>
          </a:p>
        </p:txBody>
      </p:sp>
    </p:spTree>
    <p:extLst>
      <p:ext uri="{BB962C8B-B14F-4D97-AF65-F5344CB8AC3E}">
        <p14:creationId xmlns:p14="http://schemas.microsoft.com/office/powerpoint/2010/main" val="2449511723"/>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Grp="1" noChangeArrowheads="1"/>
          </p:cNvSpPr>
          <p:nvPr>
            <p:ph type="title"/>
          </p:nvPr>
        </p:nvSpPr>
        <p:spPr>
          <a:xfrm>
            <a:off x="0" y="457200"/>
            <a:ext cx="8963025" cy="917575"/>
          </a:xfrm>
        </p:spPr>
        <p:txBody>
          <a:bodyPr/>
          <a:lstStyle/>
          <a:p>
            <a:r>
              <a:rPr lang="en-US" sz="3600" b="1" dirty="0" smtClean="0">
                <a:solidFill>
                  <a:srgbClr val="00B0F0"/>
                </a:solidFill>
                <a:latin typeface="Times New Roman (Headings)"/>
              </a:rPr>
              <a:t>Tools Lan </a:t>
            </a:r>
            <a:r>
              <a:rPr lang="en-US" sz="3600" b="1" dirty="0" err="1" smtClean="0">
                <a:solidFill>
                  <a:srgbClr val="00B0F0"/>
                </a:solidFill>
                <a:latin typeface="Times New Roman (Headings)"/>
              </a:rPr>
              <a:t>Whois</a:t>
            </a:r>
            <a:endParaRPr lang="en-US" altLang="en-US" sz="3600" b="1" dirty="0">
              <a:solidFill>
                <a:srgbClr val="00B0F0"/>
              </a:solidFill>
            </a:endParaRPr>
          </a:p>
        </p:txBody>
      </p:sp>
      <p:sp>
        <p:nvSpPr>
          <p:cNvPr id="2" name="Date Placeholder 1"/>
          <p:cNvSpPr>
            <a:spLocks noGrp="1"/>
          </p:cNvSpPr>
          <p:nvPr>
            <p:ph type="dt" sz="half" idx="10"/>
          </p:nvPr>
        </p:nvSpPr>
        <p:spPr/>
        <p:txBody>
          <a:bodyPr/>
          <a:lstStyle/>
          <a:p>
            <a:r>
              <a:rPr lang="en-US" smtClean="0"/>
              <a:t>Nguyễn Ngọc Tuyên</a:t>
            </a:r>
            <a:endParaRPr lang="en-US"/>
          </a:p>
        </p:txBody>
      </p:sp>
      <p:sp>
        <p:nvSpPr>
          <p:cNvPr id="3" name="Footer Placeholder 2"/>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24</a:t>
            </a:fld>
            <a:endParaRPr lang="en-US"/>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447800"/>
            <a:ext cx="8783962" cy="5313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2303419"/>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Nguyễn Ngọc Tuyên</a:t>
            </a:r>
            <a:endParaRPr lang="en-US"/>
          </a:p>
        </p:txBody>
      </p:sp>
      <p:sp>
        <p:nvSpPr>
          <p:cNvPr id="5" name="Footer Placeholder 4"/>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25</a:t>
            </a:fld>
            <a:endParaRPr lang="en-US"/>
          </a:p>
        </p:txBody>
      </p:sp>
      <p:sp>
        <p:nvSpPr>
          <p:cNvPr id="7" name="Rectangle 2"/>
          <p:cNvSpPr>
            <a:spLocks noGrp="1" noChangeArrowheads="1"/>
          </p:cNvSpPr>
          <p:nvPr>
            <p:ph type="title"/>
          </p:nvPr>
        </p:nvSpPr>
        <p:spPr>
          <a:xfrm>
            <a:off x="104775" y="381000"/>
            <a:ext cx="8963025" cy="917575"/>
          </a:xfrm>
        </p:spPr>
        <p:txBody>
          <a:bodyPr/>
          <a:lstStyle/>
          <a:p>
            <a:r>
              <a:rPr lang="en-US" altLang="en-US" sz="3200" b="1" smtClean="0">
                <a:solidFill>
                  <a:srgbClr val="C00000"/>
                </a:solidFill>
                <a:latin typeface="Times New Roman (Headings)"/>
              </a:rPr>
              <a:t>Củng cố và dặn dò</a:t>
            </a:r>
            <a:endParaRPr lang="en-US" altLang="en-US" sz="3200" b="1">
              <a:solidFill>
                <a:srgbClr val="C00000"/>
              </a:solidFill>
              <a:latin typeface="Times New Roman (Headings)"/>
            </a:endParaRPr>
          </a:p>
        </p:txBody>
      </p:sp>
      <p:sp>
        <p:nvSpPr>
          <p:cNvPr id="8" name="Rectangle 7"/>
          <p:cNvSpPr/>
          <p:nvPr/>
        </p:nvSpPr>
        <p:spPr>
          <a:xfrm>
            <a:off x="457200" y="1524000"/>
            <a:ext cx="8305800" cy="4401205"/>
          </a:xfrm>
          <a:prstGeom prst="rect">
            <a:avLst/>
          </a:prstGeom>
        </p:spPr>
        <p:txBody>
          <a:bodyPr wrap="square">
            <a:spAutoFit/>
          </a:bodyPr>
          <a:lstStyle/>
          <a:p>
            <a:pPr algn="just">
              <a:lnSpc>
                <a:spcPct val="200000"/>
              </a:lnSpc>
              <a:buClr>
                <a:srgbClr val="7030A0"/>
              </a:buClr>
              <a:buSzPct val="150000"/>
              <a:buFont typeface="Wingdings" panose="05000000000000000000" pitchFamily="2" charset="2"/>
              <a:buChar char="v"/>
            </a:pPr>
            <a:r>
              <a:rPr lang="en-US" altLang="en-US" sz="2800" b="1" dirty="0" smtClean="0">
                <a:solidFill>
                  <a:srgbClr val="002060"/>
                </a:solidFill>
                <a:latin typeface="Times New Roman" pitchFamily="18" charset="0"/>
              </a:rPr>
              <a:t> Khái niệm, mục tiêu của </a:t>
            </a:r>
            <a:r>
              <a:rPr lang="en-US" altLang="en-US" sz="2800" b="1" dirty="0" err="1" smtClean="0">
                <a:solidFill>
                  <a:srgbClr val="002060"/>
                </a:solidFill>
                <a:latin typeface="Times New Roman" pitchFamily="18" charset="0"/>
              </a:rPr>
              <a:t>footprinting</a:t>
            </a:r>
            <a:r>
              <a:rPr lang="en-US" altLang="en-US" sz="2800" b="1" dirty="0" smtClean="0">
                <a:solidFill>
                  <a:srgbClr val="002060"/>
                </a:solidFill>
                <a:latin typeface="Times New Roman" pitchFamily="18" charset="0"/>
              </a:rPr>
              <a:t>.</a:t>
            </a:r>
          </a:p>
          <a:p>
            <a:pPr algn="just">
              <a:lnSpc>
                <a:spcPct val="200000"/>
              </a:lnSpc>
              <a:buClr>
                <a:srgbClr val="7030A0"/>
              </a:buClr>
              <a:buSzPct val="150000"/>
              <a:buFont typeface="Wingdings" panose="05000000000000000000" pitchFamily="2" charset="2"/>
              <a:buChar char="v"/>
            </a:pPr>
            <a:r>
              <a:rPr lang="en-US" altLang="en-US" sz="2800" b="1" dirty="0" smtClean="0">
                <a:solidFill>
                  <a:srgbClr val="002060"/>
                </a:solidFill>
                <a:latin typeface="Times New Roman" pitchFamily="18" charset="0"/>
              </a:rPr>
              <a:t> Mối đe dọa </a:t>
            </a:r>
            <a:r>
              <a:rPr lang="en-US" altLang="en-US" sz="2800" b="1" dirty="0" err="1" smtClean="0">
                <a:solidFill>
                  <a:srgbClr val="002060"/>
                </a:solidFill>
                <a:latin typeface="Times New Roman" pitchFamily="18" charset="0"/>
              </a:rPr>
              <a:t>footprinting</a:t>
            </a:r>
            <a:r>
              <a:rPr lang="en-US" altLang="en-US" sz="2800" b="1" dirty="0" smtClean="0">
                <a:solidFill>
                  <a:srgbClr val="002060"/>
                </a:solidFill>
                <a:latin typeface="Times New Roman" pitchFamily="18" charset="0"/>
              </a:rPr>
              <a:t>, các phương pháp phòng chống.</a:t>
            </a:r>
          </a:p>
          <a:p>
            <a:pPr algn="just">
              <a:lnSpc>
                <a:spcPct val="200000"/>
              </a:lnSpc>
              <a:buClr>
                <a:srgbClr val="7030A0"/>
              </a:buClr>
              <a:buSzPct val="150000"/>
              <a:buFont typeface="Wingdings" panose="05000000000000000000" pitchFamily="2" charset="2"/>
              <a:buChar char="v"/>
            </a:pPr>
            <a:r>
              <a:rPr lang="en-US" altLang="en-US" sz="2800" b="1" dirty="0" smtClean="0">
                <a:solidFill>
                  <a:srgbClr val="002060"/>
                </a:solidFill>
                <a:latin typeface="Times New Roman" pitchFamily="18" charset="0"/>
              </a:rPr>
              <a:t> Một số thông tin cơ bản khi khảo sát một hệ thống.</a:t>
            </a:r>
            <a:endParaRPr lang="en-US" altLang="en-US" sz="2800" b="1" dirty="0">
              <a:solidFill>
                <a:srgbClr val="C00000"/>
              </a:solidFill>
              <a:latin typeface="Times New Roman" pitchFamily="18" charset="0"/>
            </a:endParaRPr>
          </a:p>
        </p:txBody>
      </p:sp>
    </p:spTree>
    <p:extLst>
      <p:ext uri="{BB962C8B-B14F-4D97-AF65-F5344CB8AC3E}">
        <p14:creationId xmlns:p14="http://schemas.microsoft.com/office/powerpoint/2010/main" val="157966819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Nguyễn Ngọc Tuyên</a:t>
            </a:r>
            <a:endParaRPr lang="en-US"/>
          </a:p>
        </p:txBody>
      </p:sp>
      <p:sp>
        <p:nvSpPr>
          <p:cNvPr id="5" name="Footer Placeholder 4"/>
          <p:cNvSpPr>
            <a:spLocks noGrp="1"/>
          </p:cNvSpPr>
          <p:nvPr>
            <p:ph type="ftr" sz="quarter" idx="11"/>
          </p:nvPr>
        </p:nvSpPr>
        <p:spPr/>
        <p:txBody>
          <a:bodyPr/>
          <a:lstStyle/>
          <a:p>
            <a:r>
              <a:rPr lang="en-US" dirty="0" smtClean="0"/>
              <a:t>Kỹ Thuật Hack</a:t>
            </a:r>
            <a:endParaRPr lang="en-US" dirty="0"/>
          </a:p>
        </p:txBody>
      </p:sp>
      <p:sp>
        <p:nvSpPr>
          <p:cNvPr id="6" name="Slide Number Placeholder 5"/>
          <p:cNvSpPr>
            <a:spLocks noGrp="1"/>
          </p:cNvSpPr>
          <p:nvPr>
            <p:ph type="sldNum" sz="quarter" idx="12"/>
          </p:nvPr>
        </p:nvSpPr>
        <p:spPr/>
        <p:txBody>
          <a:bodyPr/>
          <a:lstStyle/>
          <a:p>
            <a:fld id="{52F4CA06-C522-425D-9E6B-70BBC63C03FF}" type="slidenum">
              <a:rPr lang="en-US" smtClean="0"/>
              <a:pPr/>
              <a:t>26</a:t>
            </a:fld>
            <a:endParaRPr lang="en-US"/>
          </a:p>
        </p:txBody>
      </p:sp>
      <p:sp>
        <p:nvSpPr>
          <p:cNvPr id="7" name="Rectangle 2"/>
          <p:cNvSpPr>
            <a:spLocks noGrp="1" noChangeArrowheads="1"/>
          </p:cNvSpPr>
          <p:nvPr>
            <p:ph type="title"/>
          </p:nvPr>
        </p:nvSpPr>
        <p:spPr>
          <a:xfrm>
            <a:off x="104775" y="381000"/>
            <a:ext cx="8963025" cy="917575"/>
          </a:xfrm>
        </p:spPr>
        <p:txBody>
          <a:bodyPr/>
          <a:lstStyle/>
          <a:p>
            <a:r>
              <a:rPr lang="en-US" altLang="en-US" sz="3200" b="1" smtClean="0">
                <a:solidFill>
                  <a:srgbClr val="C00000"/>
                </a:solidFill>
                <a:latin typeface="Times New Roman (Headings)"/>
              </a:rPr>
              <a:t>Bài tập về nhà</a:t>
            </a:r>
            <a:endParaRPr lang="en-US" altLang="en-US" sz="3200" b="1">
              <a:solidFill>
                <a:srgbClr val="C00000"/>
              </a:solidFill>
              <a:latin typeface="Times New Roman (Headings)"/>
            </a:endParaRPr>
          </a:p>
        </p:txBody>
      </p:sp>
      <p:sp>
        <p:nvSpPr>
          <p:cNvPr id="8" name="Rectangle 7"/>
          <p:cNvSpPr/>
          <p:nvPr/>
        </p:nvSpPr>
        <p:spPr>
          <a:xfrm>
            <a:off x="457200" y="1524000"/>
            <a:ext cx="8305800" cy="2677656"/>
          </a:xfrm>
          <a:prstGeom prst="rect">
            <a:avLst/>
          </a:prstGeom>
        </p:spPr>
        <p:txBody>
          <a:bodyPr wrap="square">
            <a:spAutoFit/>
          </a:bodyPr>
          <a:lstStyle/>
          <a:p>
            <a:pPr algn="just">
              <a:lnSpc>
                <a:spcPct val="200000"/>
              </a:lnSpc>
              <a:buClr>
                <a:srgbClr val="7030A0"/>
              </a:buClr>
              <a:buSzPct val="150000"/>
              <a:buFont typeface="Wingdings" panose="05000000000000000000" pitchFamily="2" charset="2"/>
              <a:buChar char="v"/>
            </a:pPr>
            <a:r>
              <a:rPr lang="en-US" altLang="en-US" sz="2800" b="1" dirty="0" smtClean="0">
                <a:solidFill>
                  <a:srgbClr val="002060"/>
                </a:solidFill>
                <a:latin typeface="Times New Roman" pitchFamily="18" charset="0"/>
              </a:rPr>
              <a:t> Tham khảo thực các tools đã học, tìm hiểu trên internet các tools tương tự.</a:t>
            </a:r>
          </a:p>
          <a:p>
            <a:pPr algn="just">
              <a:lnSpc>
                <a:spcPct val="200000"/>
              </a:lnSpc>
              <a:buClr>
                <a:srgbClr val="7030A0"/>
              </a:buClr>
              <a:buSzPct val="150000"/>
              <a:buFont typeface="Wingdings" panose="05000000000000000000" pitchFamily="2" charset="2"/>
              <a:buChar char="v"/>
            </a:pPr>
            <a:r>
              <a:rPr lang="en-US" altLang="en-US" sz="2800" b="1" dirty="0" err="1" smtClean="0">
                <a:solidFill>
                  <a:srgbClr val="002060"/>
                </a:solidFill>
                <a:latin typeface="Times New Roman" pitchFamily="18" charset="0"/>
              </a:rPr>
              <a:t>Footprinting</a:t>
            </a:r>
            <a:r>
              <a:rPr lang="en-US" altLang="en-US" sz="2800" b="1" dirty="0" smtClean="0">
                <a:solidFill>
                  <a:srgbClr val="002060"/>
                </a:solidFill>
                <a:latin typeface="Times New Roman" pitchFamily="18" charset="0"/>
              </a:rPr>
              <a:t>  website vnexpress.net</a:t>
            </a:r>
            <a:endParaRPr lang="en-US" altLang="en-US" sz="2800" b="1" dirty="0">
              <a:solidFill>
                <a:srgbClr val="C00000"/>
              </a:solidFill>
              <a:latin typeface="Times New Roman" pitchFamily="18" charset="0"/>
            </a:endParaRPr>
          </a:p>
        </p:txBody>
      </p:sp>
    </p:spTree>
    <p:extLst>
      <p:ext uri="{BB962C8B-B14F-4D97-AF65-F5344CB8AC3E}">
        <p14:creationId xmlns:p14="http://schemas.microsoft.com/office/powerpoint/2010/main" val="410098391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4294967295"/>
          </p:nvPr>
        </p:nvSpPr>
        <p:spPr>
          <a:xfrm>
            <a:off x="304800" y="2590800"/>
            <a:ext cx="8077200" cy="1371600"/>
          </a:xfrm>
          <a:prstGeom prst="rect">
            <a:avLst/>
          </a:prstGeom>
        </p:spPr>
        <p:txBody>
          <a:bodyPr/>
          <a:lstStyle/>
          <a:p>
            <a:pPr marL="0" indent="0" algn="ctr">
              <a:lnSpc>
                <a:spcPct val="150000"/>
              </a:lnSpc>
              <a:buNone/>
            </a:pPr>
            <a:r>
              <a:rPr lang="en-US" sz="5400" b="1" smtClean="0">
                <a:solidFill>
                  <a:srgbClr val="00B0F0"/>
                </a:solidFill>
              </a:rPr>
              <a:t>TRÂN THÀNH CẢM ƠN</a:t>
            </a:r>
            <a:endParaRPr lang="en-US" sz="5400" dirty="0"/>
          </a:p>
        </p:txBody>
      </p:sp>
      <p:sp>
        <p:nvSpPr>
          <p:cNvPr id="5" name="Title 4"/>
          <p:cNvSpPr>
            <a:spLocks noGrp="1"/>
          </p:cNvSpPr>
          <p:nvPr>
            <p:ph type="title" idx="4294967295"/>
          </p:nvPr>
        </p:nvSpPr>
        <p:spPr>
          <a:xfrm>
            <a:off x="533400" y="228600"/>
            <a:ext cx="8229600" cy="1143000"/>
          </a:xfrm>
          <a:prstGeom prst="rect">
            <a:avLst/>
          </a:prstGeom>
        </p:spPr>
        <p:txBody>
          <a:bodyPr>
            <a:noAutofit/>
          </a:bodyPr>
          <a:lstStyle/>
          <a:p>
            <a:r>
              <a:rPr lang="vi-VN" sz="2400" b="1" smtClean="0">
                <a:solidFill>
                  <a:srgbClr val="00B050"/>
                </a:solidFill>
              </a:rPr>
              <a:t>TRƯỜNG</a:t>
            </a:r>
            <a:r>
              <a:rPr lang="en-US" sz="2400" b="1">
                <a:solidFill>
                  <a:srgbClr val="00B050"/>
                </a:solidFill>
              </a:rPr>
              <a:t> </a:t>
            </a:r>
            <a:r>
              <a:rPr lang="en-US" sz="2400" b="1" smtClean="0">
                <a:solidFill>
                  <a:srgbClr val="00B050"/>
                </a:solidFill>
              </a:rPr>
              <a:t>CĐKT LÝ TỰ TRỌNG</a:t>
            </a:r>
            <a:r>
              <a:rPr lang="vi-VN" sz="2400" b="1" smtClean="0">
                <a:solidFill>
                  <a:srgbClr val="00B050"/>
                </a:solidFill>
              </a:rPr>
              <a:t/>
            </a:r>
            <a:br>
              <a:rPr lang="vi-VN" sz="2400" b="1" smtClean="0">
                <a:solidFill>
                  <a:srgbClr val="00B050"/>
                </a:solidFill>
              </a:rPr>
            </a:br>
            <a:r>
              <a:rPr lang="vi-VN" sz="2400" b="1" smtClean="0">
                <a:solidFill>
                  <a:srgbClr val="00B0F0"/>
                </a:solidFill>
              </a:rPr>
              <a:t>KHOA CÔNG NGHỆ THÔNG TIN </a:t>
            </a:r>
            <a:endParaRPr lang="en-US" sz="2400" b="1" dirty="0">
              <a:solidFill>
                <a:srgbClr val="00B0F0"/>
              </a:solidFill>
            </a:endParaRPr>
          </a:p>
        </p:txBody>
      </p:sp>
    </p:spTree>
    <p:extLst>
      <p:ext uri="{BB962C8B-B14F-4D97-AF65-F5344CB8AC3E}">
        <p14:creationId xmlns:p14="http://schemas.microsoft.com/office/powerpoint/2010/main" val="3129362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bodyPr/>
      <a:lstStyle/>
      <a:style>
        <a:lnRef idx="1">
          <a:schemeClr val="accent1"/>
        </a:lnRef>
        <a:fillRef idx="0">
          <a:schemeClr val="accent1"/>
        </a:fillRef>
        <a:effectRef idx="0">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2264</TotalTime>
  <Words>1109</Words>
  <Application>Microsoft Office PowerPoint</Application>
  <PresentationFormat>On-screen Show (4:3)</PresentationFormat>
  <Paragraphs>181</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TRƯỜNG CĐKT LÝ TỰ TRỌNG KHOA CÔNG NGHỆ THÔNG TIN </vt:lpstr>
      <vt:lpstr>PowerPoint Presentation</vt:lpstr>
      <vt:lpstr>PowerPoint Presentation</vt:lpstr>
      <vt:lpstr>PowerPoint Presentation</vt:lpstr>
      <vt:lpstr>   2.1.1 Khái niệm</vt:lpstr>
      <vt:lpstr>PowerPoint Presentation</vt:lpstr>
      <vt:lpstr>   2.1.2 Mục tiêu của footprinting</vt:lpstr>
      <vt:lpstr>   Thu thập thông tin mạng</vt:lpstr>
      <vt:lpstr>   Thu thập thông tin hệ thống</vt:lpstr>
      <vt:lpstr> Thu thập thông tin về tổ chức</vt:lpstr>
      <vt:lpstr>   2.1.3 Mối đe dọa của footprinting</vt:lpstr>
      <vt:lpstr>Mối đe dọa</vt:lpstr>
      <vt:lpstr>Phương pháp phòng chống</vt:lpstr>
      <vt:lpstr>Phương pháp phòng chống</vt:lpstr>
      <vt:lpstr>   2.1.4 Một số ví dụ điển hình</vt:lpstr>
      <vt:lpstr>Thông tin địa chỉ IP</vt:lpstr>
      <vt:lpstr>Thông tin địa chỉ IP</vt:lpstr>
      <vt:lpstr>Thông tin domain name</vt:lpstr>
      <vt:lpstr>Thông tin domain name</vt:lpstr>
      <vt:lpstr>Thông tin domain name</vt:lpstr>
      <vt:lpstr>Xác định vị trí dùng gmapcatcher</vt:lpstr>
      <vt:lpstr>Tools google hacks</vt:lpstr>
      <vt:lpstr>Tools Lan Whois</vt:lpstr>
      <vt:lpstr>Tools Lan Whois</vt:lpstr>
      <vt:lpstr>Củng cố và dặn dò</vt:lpstr>
      <vt:lpstr>Bài tập về nhà</vt:lpstr>
      <vt:lpstr>TRƯỜNG CĐKT LÝ TỰ TRỌNG KHOA CÔNG NGHỆ THÔNG TIN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Hi</dc:creator>
  <cp:lastModifiedBy>Administrator</cp:lastModifiedBy>
  <cp:revision>90</cp:revision>
  <dcterms:created xsi:type="dcterms:W3CDTF">2015-03-17T01:36:29Z</dcterms:created>
  <dcterms:modified xsi:type="dcterms:W3CDTF">2017-06-28T18:10:50Z</dcterms:modified>
</cp:coreProperties>
</file>